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0" r:id="rId4"/>
    <p:sldId id="261" r:id="rId5"/>
    <p:sldId id="264" r:id="rId6"/>
    <p:sldId id="265" r:id="rId7"/>
    <p:sldId id="267" r:id="rId8"/>
    <p:sldId id="258" r:id="rId9"/>
    <p:sldId id="257" r:id="rId10"/>
    <p:sldId id="259" r:id="rId11"/>
    <p:sldId id="262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B2AB7-5FE0-43D3-863B-3C5A1A379B53}" v="50" dt="2024-01-24T19:39:24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E008C-5375-41E5-91B2-5B70510A058D}" type="doc">
      <dgm:prSet loTypeId="urn:microsoft.com/office/officeart/2005/8/layout/cycle1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3C9D94-3E4A-4D40-98FB-A24725AEE686}">
      <dgm:prSet custT="1"/>
      <dgm:spPr/>
      <dgm:t>
        <a:bodyPr/>
        <a:lstStyle/>
        <a:p>
          <a:r>
            <a:rPr lang="pt-PT" sz="2000" b="1" dirty="0"/>
            <a:t>+ gastos com CS/ carga de doença</a:t>
          </a:r>
          <a:endParaRPr lang="en-US" sz="2000" dirty="0"/>
        </a:p>
      </dgm:t>
    </dgm:pt>
    <dgm:pt modelId="{E0744ECB-EC69-4DBD-8B67-DEA894161A06}" type="parTrans" cxnId="{6FB975EB-A795-467A-B6DF-644D2F059252}">
      <dgm:prSet/>
      <dgm:spPr/>
      <dgm:t>
        <a:bodyPr/>
        <a:lstStyle/>
        <a:p>
          <a:endParaRPr lang="en-US"/>
        </a:p>
      </dgm:t>
    </dgm:pt>
    <dgm:pt modelId="{115F414C-8146-4B60-AE96-FF5985277F6D}" type="sibTrans" cxnId="{6FB975EB-A795-467A-B6DF-644D2F059252}">
      <dgm:prSet/>
      <dgm:spPr/>
      <dgm:t>
        <a:bodyPr/>
        <a:lstStyle/>
        <a:p>
          <a:endParaRPr lang="en-US"/>
        </a:p>
      </dgm:t>
    </dgm:pt>
    <dgm:pt modelId="{22A9E59A-2918-40CC-A89A-DB0F056BD07C}">
      <dgm:prSet custT="1"/>
      <dgm:spPr/>
      <dgm:t>
        <a:bodyPr/>
        <a:lstStyle/>
        <a:p>
          <a:r>
            <a:rPr lang="pt-PT" sz="2800" b="1" dirty="0"/>
            <a:t>- esperança de vida;</a:t>
          </a:r>
          <a:endParaRPr lang="en-US" sz="2800" dirty="0"/>
        </a:p>
      </dgm:t>
    </dgm:pt>
    <dgm:pt modelId="{9297F082-D6ED-4492-8570-4429CFD5DEE3}" type="parTrans" cxnId="{2C01FAD7-D159-436F-A029-FDBF1196A7B7}">
      <dgm:prSet/>
      <dgm:spPr/>
      <dgm:t>
        <a:bodyPr/>
        <a:lstStyle/>
        <a:p>
          <a:endParaRPr lang="en-US"/>
        </a:p>
      </dgm:t>
    </dgm:pt>
    <dgm:pt modelId="{27658323-516C-4581-B358-99B9D4E9EEAD}" type="sibTrans" cxnId="{2C01FAD7-D159-436F-A029-FDBF1196A7B7}">
      <dgm:prSet/>
      <dgm:spPr/>
      <dgm:t>
        <a:bodyPr/>
        <a:lstStyle/>
        <a:p>
          <a:endParaRPr lang="en-US"/>
        </a:p>
      </dgm:t>
    </dgm:pt>
    <dgm:pt modelId="{4EE7439F-8416-49AE-A675-76FEF057DF8E}">
      <dgm:prSet custT="1"/>
      <dgm:spPr/>
      <dgm:t>
        <a:bodyPr/>
        <a:lstStyle/>
        <a:p>
          <a:r>
            <a:rPr lang="pt-PT" sz="2000" b="1" dirty="0"/>
            <a:t>+ probabilidade de aumentar os picos de mortalidade excessiva;</a:t>
          </a:r>
          <a:endParaRPr lang="en-US" sz="2000" dirty="0"/>
        </a:p>
      </dgm:t>
    </dgm:pt>
    <dgm:pt modelId="{23F5C034-9490-408C-8E96-516D499BC987}" type="parTrans" cxnId="{6DE29F3B-F73B-4923-B226-6918FCED91F9}">
      <dgm:prSet/>
      <dgm:spPr/>
      <dgm:t>
        <a:bodyPr/>
        <a:lstStyle/>
        <a:p>
          <a:endParaRPr lang="en-US"/>
        </a:p>
      </dgm:t>
    </dgm:pt>
    <dgm:pt modelId="{81B12E36-D861-483A-BA08-A8F30F153BD8}" type="sibTrans" cxnId="{6DE29F3B-F73B-4923-B226-6918FCED91F9}">
      <dgm:prSet/>
      <dgm:spPr/>
      <dgm:t>
        <a:bodyPr/>
        <a:lstStyle/>
        <a:p>
          <a:endParaRPr lang="en-US"/>
        </a:p>
      </dgm:t>
    </dgm:pt>
    <dgm:pt modelId="{BB4DCF6B-37D9-4DAD-8DED-C32E7757DF88}">
      <dgm:prSet custT="1"/>
      <dgm:spPr/>
      <dgm:t>
        <a:bodyPr/>
        <a:lstStyle/>
        <a:p>
          <a:r>
            <a:rPr lang="pt-PT" sz="2000" b="1" dirty="0"/>
            <a:t>+ maior risco de sedentarismo e consumo de substâncias aditivas</a:t>
          </a:r>
          <a:r>
            <a:rPr lang="pt-PT" sz="1200" b="1" dirty="0"/>
            <a:t>;</a:t>
          </a:r>
          <a:endParaRPr lang="en-US" sz="1200" dirty="0"/>
        </a:p>
      </dgm:t>
    </dgm:pt>
    <dgm:pt modelId="{3A5FCDDA-82DD-440C-8015-3536567D05B9}" type="parTrans" cxnId="{DE1A91B9-C0C3-4FD3-8E20-E27612BB61FB}">
      <dgm:prSet/>
      <dgm:spPr/>
      <dgm:t>
        <a:bodyPr/>
        <a:lstStyle/>
        <a:p>
          <a:endParaRPr lang="en-US"/>
        </a:p>
      </dgm:t>
    </dgm:pt>
    <dgm:pt modelId="{44703329-1A5D-4204-9916-64640F75EBA5}" type="sibTrans" cxnId="{DE1A91B9-C0C3-4FD3-8E20-E27612BB61FB}">
      <dgm:prSet/>
      <dgm:spPr/>
      <dgm:t>
        <a:bodyPr/>
        <a:lstStyle/>
        <a:p>
          <a:endParaRPr lang="en-US"/>
        </a:p>
      </dgm:t>
    </dgm:pt>
    <dgm:pt modelId="{6EE47DD7-3714-4953-BD68-FF7BE48092D5}">
      <dgm:prSet custT="1"/>
      <dgm:spPr/>
      <dgm:t>
        <a:bodyPr/>
        <a:lstStyle/>
        <a:p>
          <a:r>
            <a:rPr lang="pt-PT" sz="2000" b="1" dirty="0"/>
            <a:t>Piores avaliações sobre a perceção de saúde e bem-estar, fatores de stress e saúde mental (crianças incluídas);</a:t>
          </a:r>
          <a:endParaRPr lang="en-US" sz="2000" dirty="0"/>
        </a:p>
      </dgm:t>
    </dgm:pt>
    <dgm:pt modelId="{6280FA62-3AF2-4BF7-ACF7-8D29E2DFEE48}" type="parTrans" cxnId="{07A78DB7-07B3-4161-B89D-5B70234A2BA2}">
      <dgm:prSet/>
      <dgm:spPr/>
      <dgm:t>
        <a:bodyPr/>
        <a:lstStyle/>
        <a:p>
          <a:endParaRPr lang="en-US"/>
        </a:p>
      </dgm:t>
    </dgm:pt>
    <dgm:pt modelId="{F3EDD17F-226B-43EB-A770-AA79505BE056}" type="sibTrans" cxnId="{07A78DB7-07B3-4161-B89D-5B70234A2BA2}">
      <dgm:prSet/>
      <dgm:spPr/>
      <dgm:t>
        <a:bodyPr/>
        <a:lstStyle/>
        <a:p>
          <a:endParaRPr lang="en-US"/>
        </a:p>
      </dgm:t>
    </dgm:pt>
    <dgm:pt modelId="{37600D66-E180-4708-885C-A69944406B02}">
      <dgm:prSet custT="1"/>
      <dgm:spPr/>
      <dgm:t>
        <a:bodyPr/>
        <a:lstStyle/>
        <a:p>
          <a:r>
            <a:rPr lang="pt-PT" sz="2000" b="1" dirty="0"/>
            <a:t>+ doenças cardiovasculares, respiratórias, artrite, inflamações e quedas…</a:t>
          </a:r>
          <a:endParaRPr lang="en-US" sz="2000" dirty="0"/>
        </a:p>
      </dgm:t>
    </dgm:pt>
    <dgm:pt modelId="{E174DA79-2BB3-48E5-B621-37655E9F9740}" type="parTrans" cxnId="{540AFFE0-189F-41CE-AAAA-8F101B25A0EB}">
      <dgm:prSet/>
      <dgm:spPr/>
      <dgm:t>
        <a:bodyPr/>
        <a:lstStyle/>
        <a:p>
          <a:endParaRPr lang="en-US"/>
        </a:p>
      </dgm:t>
    </dgm:pt>
    <dgm:pt modelId="{E7341F7B-D451-4E82-9A26-BCDA08DD8827}" type="sibTrans" cxnId="{540AFFE0-189F-41CE-AAAA-8F101B25A0EB}">
      <dgm:prSet/>
      <dgm:spPr/>
      <dgm:t>
        <a:bodyPr/>
        <a:lstStyle/>
        <a:p>
          <a:endParaRPr lang="en-US"/>
        </a:p>
      </dgm:t>
    </dgm:pt>
    <dgm:pt modelId="{9A3AE6AF-9C7D-4DE4-AED8-8AD7B5ADBE51}" type="pres">
      <dgm:prSet presAssocID="{F4CE008C-5375-41E5-91B2-5B70510A058D}" presName="cycle" presStyleCnt="0">
        <dgm:presLayoutVars>
          <dgm:dir/>
          <dgm:resizeHandles val="exact"/>
        </dgm:presLayoutVars>
      </dgm:prSet>
      <dgm:spPr/>
    </dgm:pt>
    <dgm:pt modelId="{5E5A3645-44BE-432A-9B3B-FC8273B84869}" type="pres">
      <dgm:prSet presAssocID="{5B3C9D94-3E4A-4D40-98FB-A24725AEE686}" presName="dummy" presStyleCnt="0"/>
      <dgm:spPr/>
    </dgm:pt>
    <dgm:pt modelId="{F38866DF-03E0-4DD2-A7B3-367DA6372A30}" type="pres">
      <dgm:prSet presAssocID="{5B3C9D94-3E4A-4D40-98FB-A24725AEE686}" presName="node" presStyleLbl="revTx" presStyleIdx="0" presStyleCnt="6" custScaleX="187744" custRadScaleRad="107186" custRadScaleInc="27759">
        <dgm:presLayoutVars>
          <dgm:bulletEnabled val="1"/>
        </dgm:presLayoutVars>
      </dgm:prSet>
      <dgm:spPr/>
    </dgm:pt>
    <dgm:pt modelId="{3DC0567B-336E-47E0-933A-A78993062DA7}" type="pres">
      <dgm:prSet presAssocID="{115F414C-8146-4B60-AE96-FF5985277F6D}" presName="sibTrans" presStyleLbl="node1" presStyleIdx="0" presStyleCnt="6"/>
      <dgm:spPr/>
    </dgm:pt>
    <dgm:pt modelId="{A1E241C9-F6F6-4C86-8C8E-E492F9A50EC6}" type="pres">
      <dgm:prSet presAssocID="{22A9E59A-2918-40CC-A89A-DB0F056BD07C}" presName="dummy" presStyleCnt="0"/>
      <dgm:spPr/>
    </dgm:pt>
    <dgm:pt modelId="{66B9CE46-D406-472B-B728-D7928F64D888}" type="pres">
      <dgm:prSet presAssocID="{22A9E59A-2918-40CC-A89A-DB0F056BD07C}" presName="node" presStyleLbl="revTx" presStyleIdx="1" presStyleCnt="6" custScaleX="288740">
        <dgm:presLayoutVars>
          <dgm:bulletEnabled val="1"/>
        </dgm:presLayoutVars>
      </dgm:prSet>
      <dgm:spPr/>
    </dgm:pt>
    <dgm:pt modelId="{AD9CBCDB-7706-4A6B-A051-DDA0C5B65426}" type="pres">
      <dgm:prSet presAssocID="{27658323-516C-4581-B358-99B9D4E9EEAD}" presName="sibTrans" presStyleLbl="node1" presStyleIdx="1" presStyleCnt="6"/>
      <dgm:spPr/>
    </dgm:pt>
    <dgm:pt modelId="{B4E71EC1-1684-4074-A957-7F8AF7F5BADE}" type="pres">
      <dgm:prSet presAssocID="{4EE7439F-8416-49AE-A675-76FEF057DF8E}" presName="dummy" presStyleCnt="0"/>
      <dgm:spPr/>
    </dgm:pt>
    <dgm:pt modelId="{635987A4-DE47-4830-888E-B7EA1A2454B1}" type="pres">
      <dgm:prSet presAssocID="{4EE7439F-8416-49AE-A675-76FEF057DF8E}" presName="node" presStyleLbl="revTx" presStyleIdx="2" presStyleCnt="6" custScaleX="280748" custRadScaleRad="119503" custRadScaleInc="-64811">
        <dgm:presLayoutVars>
          <dgm:bulletEnabled val="1"/>
        </dgm:presLayoutVars>
      </dgm:prSet>
      <dgm:spPr/>
    </dgm:pt>
    <dgm:pt modelId="{C786BD13-0B3D-4FA0-85D5-A97598D2FA56}" type="pres">
      <dgm:prSet presAssocID="{81B12E36-D861-483A-BA08-A8F30F153BD8}" presName="sibTrans" presStyleLbl="node1" presStyleIdx="2" presStyleCnt="6"/>
      <dgm:spPr/>
    </dgm:pt>
    <dgm:pt modelId="{1462E121-0921-44C5-930A-32DD5F608E81}" type="pres">
      <dgm:prSet presAssocID="{BB4DCF6B-37D9-4DAD-8DED-C32E7757DF88}" presName="dummy" presStyleCnt="0"/>
      <dgm:spPr/>
    </dgm:pt>
    <dgm:pt modelId="{EE329F65-8524-4FC3-9782-630BD6DEF2BE}" type="pres">
      <dgm:prSet presAssocID="{BB4DCF6B-37D9-4DAD-8DED-C32E7757DF88}" presName="node" presStyleLbl="revTx" presStyleIdx="3" presStyleCnt="6" custScaleX="222970" custRadScaleRad="119282" custRadScaleInc="30944">
        <dgm:presLayoutVars>
          <dgm:bulletEnabled val="1"/>
        </dgm:presLayoutVars>
      </dgm:prSet>
      <dgm:spPr/>
    </dgm:pt>
    <dgm:pt modelId="{89CA67F7-59FF-478E-B1BA-8BDC824448E2}" type="pres">
      <dgm:prSet presAssocID="{44703329-1A5D-4204-9916-64640F75EBA5}" presName="sibTrans" presStyleLbl="node1" presStyleIdx="3" presStyleCnt="6"/>
      <dgm:spPr/>
    </dgm:pt>
    <dgm:pt modelId="{C189C7C6-4544-46CE-927C-CC01F30A9E4E}" type="pres">
      <dgm:prSet presAssocID="{6EE47DD7-3714-4953-BD68-FF7BE48092D5}" presName="dummy" presStyleCnt="0"/>
      <dgm:spPr/>
    </dgm:pt>
    <dgm:pt modelId="{0A038623-163E-4877-A256-460779006706}" type="pres">
      <dgm:prSet presAssocID="{6EE47DD7-3714-4953-BD68-FF7BE48092D5}" presName="node" presStyleLbl="revTx" presStyleIdx="4" presStyleCnt="6" custScaleX="390735">
        <dgm:presLayoutVars>
          <dgm:bulletEnabled val="1"/>
        </dgm:presLayoutVars>
      </dgm:prSet>
      <dgm:spPr/>
    </dgm:pt>
    <dgm:pt modelId="{DD174938-70B1-4ED6-9A4D-598F2FFCEAD5}" type="pres">
      <dgm:prSet presAssocID="{F3EDD17F-226B-43EB-A770-AA79505BE056}" presName="sibTrans" presStyleLbl="node1" presStyleIdx="4" presStyleCnt="6"/>
      <dgm:spPr/>
    </dgm:pt>
    <dgm:pt modelId="{4F8A3F3B-82B3-4449-83EA-5C6E97E6913A}" type="pres">
      <dgm:prSet presAssocID="{37600D66-E180-4708-885C-A69944406B02}" presName="dummy" presStyleCnt="0"/>
      <dgm:spPr/>
    </dgm:pt>
    <dgm:pt modelId="{8A39C316-7EAE-4E46-946B-4D7557C25C2D}" type="pres">
      <dgm:prSet presAssocID="{37600D66-E180-4708-885C-A69944406B02}" presName="node" presStyleLbl="revTx" presStyleIdx="5" presStyleCnt="6" custScaleX="262954" custRadScaleRad="109969" custRadScaleInc="-37668">
        <dgm:presLayoutVars>
          <dgm:bulletEnabled val="1"/>
        </dgm:presLayoutVars>
      </dgm:prSet>
      <dgm:spPr/>
    </dgm:pt>
    <dgm:pt modelId="{4492766C-6702-4C5C-AEB6-DBE577EEE4D4}" type="pres">
      <dgm:prSet presAssocID="{E7341F7B-D451-4E82-9A26-BCDA08DD8827}" presName="sibTrans" presStyleLbl="node1" presStyleIdx="5" presStyleCnt="6"/>
      <dgm:spPr/>
    </dgm:pt>
  </dgm:ptLst>
  <dgm:cxnLst>
    <dgm:cxn modelId="{E5DCE313-6121-4E1D-8D90-8801B780882C}" type="presOf" srcId="{4EE7439F-8416-49AE-A675-76FEF057DF8E}" destId="{635987A4-DE47-4830-888E-B7EA1A2454B1}" srcOrd="0" destOrd="0" presId="urn:microsoft.com/office/officeart/2005/8/layout/cycle1"/>
    <dgm:cxn modelId="{BA5D921A-EC69-480E-82D5-F461DF6BC7CF}" type="presOf" srcId="{5B3C9D94-3E4A-4D40-98FB-A24725AEE686}" destId="{F38866DF-03E0-4DD2-A7B3-367DA6372A30}" srcOrd="0" destOrd="0" presId="urn:microsoft.com/office/officeart/2005/8/layout/cycle1"/>
    <dgm:cxn modelId="{76D2B21C-416C-418C-869A-D21C7A3B36AA}" type="presOf" srcId="{BB4DCF6B-37D9-4DAD-8DED-C32E7757DF88}" destId="{EE329F65-8524-4FC3-9782-630BD6DEF2BE}" srcOrd="0" destOrd="0" presId="urn:microsoft.com/office/officeart/2005/8/layout/cycle1"/>
    <dgm:cxn modelId="{68D19127-8507-4025-AAF7-9995970B6203}" type="presOf" srcId="{115F414C-8146-4B60-AE96-FF5985277F6D}" destId="{3DC0567B-336E-47E0-933A-A78993062DA7}" srcOrd="0" destOrd="0" presId="urn:microsoft.com/office/officeart/2005/8/layout/cycle1"/>
    <dgm:cxn modelId="{6DE29F3B-F73B-4923-B226-6918FCED91F9}" srcId="{F4CE008C-5375-41E5-91B2-5B70510A058D}" destId="{4EE7439F-8416-49AE-A675-76FEF057DF8E}" srcOrd="2" destOrd="0" parTransId="{23F5C034-9490-408C-8E96-516D499BC987}" sibTransId="{81B12E36-D861-483A-BA08-A8F30F153BD8}"/>
    <dgm:cxn modelId="{92AB9C5B-6528-42FA-8BC7-4C32FC603615}" type="presOf" srcId="{6EE47DD7-3714-4953-BD68-FF7BE48092D5}" destId="{0A038623-163E-4877-A256-460779006706}" srcOrd="0" destOrd="0" presId="urn:microsoft.com/office/officeart/2005/8/layout/cycle1"/>
    <dgm:cxn modelId="{0213035D-FE11-4278-863B-B6723E5BD46F}" type="presOf" srcId="{44703329-1A5D-4204-9916-64640F75EBA5}" destId="{89CA67F7-59FF-478E-B1BA-8BDC824448E2}" srcOrd="0" destOrd="0" presId="urn:microsoft.com/office/officeart/2005/8/layout/cycle1"/>
    <dgm:cxn modelId="{C8FB4468-ADA3-4E09-941D-27A9BE3E300A}" type="presOf" srcId="{27658323-516C-4581-B358-99B9D4E9EEAD}" destId="{AD9CBCDB-7706-4A6B-A051-DDA0C5B65426}" srcOrd="0" destOrd="0" presId="urn:microsoft.com/office/officeart/2005/8/layout/cycle1"/>
    <dgm:cxn modelId="{8FA6CC5A-45E4-4F92-960F-6CF15ADE0B80}" type="presOf" srcId="{F4CE008C-5375-41E5-91B2-5B70510A058D}" destId="{9A3AE6AF-9C7D-4DE4-AED8-8AD7B5ADBE51}" srcOrd="0" destOrd="0" presId="urn:microsoft.com/office/officeart/2005/8/layout/cycle1"/>
    <dgm:cxn modelId="{4618F19D-3F15-43F7-9EA0-C5323D4D4C31}" type="presOf" srcId="{E7341F7B-D451-4E82-9A26-BCDA08DD8827}" destId="{4492766C-6702-4C5C-AEB6-DBE577EEE4D4}" srcOrd="0" destOrd="0" presId="urn:microsoft.com/office/officeart/2005/8/layout/cycle1"/>
    <dgm:cxn modelId="{D2BBBDAA-B024-4389-8476-486984758908}" type="presOf" srcId="{37600D66-E180-4708-885C-A69944406B02}" destId="{8A39C316-7EAE-4E46-946B-4D7557C25C2D}" srcOrd="0" destOrd="0" presId="urn:microsoft.com/office/officeart/2005/8/layout/cycle1"/>
    <dgm:cxn modelId="{07A78DB7-07B3-4161-B89D-5B70234A2BA2}" srcId="{F4CE008C-5375-41E5-91B2-5B70510A058D}" destId="{6EE47DD7-3714-4953-BD68-FF7BE48092D5}" srcOrd="4" destOrd="0" parTransId="{6280FA62-3AF2-4BF7-ACF7-8D29E2DFEE48}" sibTransId="{F3EDD17F-226B-43EB-A770-AA79505BE056}"/>
    <dgm:cxn modelId="{DE1A91B9-C0C3-4FD3-8E20-E27612BB61FB}" srcId="{F4CE008C-5375-41E5-91B2-5B70510A058D}" destId="{BB4DCF6B-37D9-4DAD-8DED-C32E7757DF88}" srcOrd="3" destOrd="0" parTransId="{3A5FCDDA-82DD-440C-8015-3536567D05B9}" sibTransId="{44703329-1A5D-4204-9916-64640F75EBA5}"/>
    <dgm:cxn modelId="{2C01FAD7-D159-436F-A029-FDBF1196A7B7}" srcId="{F4CE008C-5375-41E5-91B2-5B70510A058D}" destId="{22A9E59A-2918-40CC-A89A-DB0F056BD07C}" srcOrd="1" destOrd="0" parTransId="{9297F082-D6ED-4492-8570-4429CFD5DEE3}" sibTransId="{27658323-516C-4581-B358-99B9D4E9EEAD}"/>
    <dgm:cxn modelId="{540AFFE0-189F-41CE-AAAA-8F101B25A0EB}" srcId="{F4CE008C-5375-41E5-91B2-5B70510A058D}" destId="{37600D66-E180-4708-885C-A69944406B02}" srcOrd="5" destOrd="0" parTransId="{E174DA79-2BB3-48E5-B621-37655E9F9740}" sibTransId="{E7341F7B-D451-4E82-9A26-BCDA08DD8827}"/>
    <dgm:cxn modelId="{CD2CD7E7-8F20-414D-9156-86DA1BDBA733}" type="presOf" srcId="{81B12E36-D861-483A-BA08-A8F30F153BD8}" destId="{C786BD13-0B3D-4FA0-85D5-A97598D2FA56}" srcOrd="0" destOrd="0" presId="urn:microsoft.com/office/officeart/2005/8/layout/cycle1"/>
    <dgm:cxn modelId="{6FB975EB-A795-467A-B6DF-644D2F059252}" srcId="{F4CE008C-5375-41E5-91B2-5B70510A058D}" destId="{5B3C9D94-3E4A-4D40-98FB-A24725AEE686}" srcOrd="0" destOrd="0" parTransId="{E0744ECB-EC69-4DBD-8B67-DEA894161A06}" sibTransId="{115F414C-8146-4B60-AE96-FF5985277F6D}"/>
    <dgm:cxn modelId="{8F0608EC-8583-41B8-A701-29798A8CA99B}" type="presOf" srcId="{22A9E59A-2918-40CC-A89A-DB0F056BD07C}" destId="{66B9CE46-D406-472B-B728-D7928F64D888}" srcOrd="0" destOrd="0" presId="urn:microsoft.com/office/officeart/2005/8/layout/cycle1"/>
    <dgm:cxn modelId="{043678EC-C30E-48B6-9CEB-D37DFF956DF5}" type="presOf" srcId="{F3EDD17F-226B-43EB-A770-AA79505BE056}" destId="{DD174938-70B1-4ED6-9A4D-598F2FFCEAD5}" srcOrd="0" destOrd="0" presId="urn:microsoft.com/office/officeart/2005/8/layout/cycle1"/>
    <dgm:cxn modelId="{FFC20829-7C2B-4CF2-9B16-56CB952BF747}" type="presParOf" srcId="{9A3AE6AF-9C7D-4DE4-AED8-8AD7B5ADBE51}" destId="{5E5A3645-44BE-432A-9B3B-FC8273B84869}" srcOrd="0" destOrd="0" presId="urn:microsoft.com/office/officeart/2005/8/layout/cycle1"/>
    <dgm:cxn modelId="{097A3E12-7AEF-4FF3-999F-5086DF552A51}" type="presParOf" srcId="{9A3AE6AF-9C7D-4DE4-AED8-8AD7B5ADBE51}" destId="{F38866DF-03E0-4DD2-A7B3-367DA6372A30}" srcOrd="1" destOrd="0" presId="urn:microsoft.com/office/officeart/2005/8/layout/cycle1"/>
    <dgm:cxn modelId="{484EB4F6-2CA3-4CC9-99FA-F6AEC71F4A1B}" type="presParOf" srcId="{9A3AE6AF-9C7D-4DE4-AED8-8AD7B5ADBE51}" destId="{3DC0567B-336E-47E0-933A-A78993062DA7}" srcOrd="2" destOrd="0" presId="urn:microsoft.com/office/officeart/2005/8/layout/cycle1"/>
    <dgm:cxn modelId="{D1897A72-92B3-44F9-9DFF-E32B46F55D42}" type="presParOf" srcId="{9A3AE6AF-9C7D-4DE4-AED8-8AD7B5ADBE51}" destId="{A1E241C9-F6F6-4C86-8C8E-E492F9A50EC6}" srcOrd="3" destOrd="0" presId="urn:microsoft.com/office/officeart/2005/8/layout/cycle1"/>
    <dgm:cxn modelId="{5D463F55-C90E-42DF-9F18-4DC27DFD0E71}" type="presParOf" srcId="{9A3AE6AF-9C7D-4DE4-AED8-8AD7B5ADBE51}" destId="{66B9CE46-D406-472B-B728-D7928F64D888}" srcOrd="4" destOrd="0" presId="urn:microsoft.com/office/officeart/2005/8/layout/cycle1"/>
    <dgm:cxn modelId="{6F71FAC2-A9D0-4A64-8F30-30E54A1E557F}" type="presParOf" srcId="{9A3AE6AF-9C7D-4DE4-AED8-8AD7B5ADBE51}" destId="{AD9CBCDB-7706-4A6B-A051-DDA0C5B65426}" srcOrd="5" destOrd="0" presId="urn:microsoft.com/office/officeart/2005/8/layout/cycle1"/>
    <dgm:cxn modelId="{80215670-E6C3-4BA0-AB21-69A5A2817245}" type="presParOf" srcId="{9A3AE6AF-9C7D-4DE4-AED8-8AD7B5ADBE51}" destId="{B4E71EC1-1684-4074-A957-7F8AF7F5BADE}" srcOrd="6" destOrd="0" presId="urn:microsoft.com/office/officeart/2005/8/layout/cycle1"/>
    <dgm:cxn modelId="{9F84AF80-4CE1-4CF3-864F-2B6288499265}" type="presParOf" srcId="{9A3AE6AF-9C7D-4DE4-AED8-8AD7B5ADBE51}" destId="{635987A4-DE47-4830-888E-B7EA1A2454B1}" srcOrd="7" destOrd="0" presId="urn:microsoft.com/office/officeart/2005/8/layout/cycle1"/>
    <dgm:cxn modelId="{8834E4EC-6125-4214-A2C2-A7FC19B5A4F2}" type="presParOf" srcId="{9A3AE6AF-9C7D-4DE4-AED8-8AD7B5ADBE51}" destId="{C786BD13-0B3D-4FA0-85D5-A97598D2FA56}" srcOrd="8" destOrd="0" presId="urn:microsoft.com/office/officeart/2005/8/layout/cycle1"/>
    <dgm:cxn modelId="{65730B2C-5253-4890-9584-CC35C819427B}" type="presParOf" srcId="{9A3AE6AF-9C7D-4DE4-AED8-8AD7B5ADBE51}" destId="{1462E121-0921-44C5-930A-32DD5F608E81}" srcOrd="9" destOrd="0" presId="urn:microsoft.com/office/officeart/2005/8/layout/cycle1"/>
    <dgm:cxn modelId="{98A12B3D-1216-4245-9C4C-E521DB7722A2}" type="presParOf" srcId="{9A3AE6AF-9C7D-4DE4-AED8-8AD7B5ADBE51}" destId="{EE329F65-8524-4FC3-9782-630BD6DEF2BE}" srcOrd="10" destOrd="0" presId="urn:microsoft.com/office/officeart/2005/8/layout/cycle1"/>
    <dgm:cxn modelId="{0F93A4FB-0767-4A85-9017-DE3165166F9D}" type="presParOf" srcId="{9A3AE6AF-9C7D-4DE4-AED8-8AD7B5ADBE51}" destId="{89CA67F7-59FF-478E-B1BA-8BDC824448E2}" srcOrd="11" destOrd="0" presId="urn:microsoft.com/office/officeart/2005/8/layout/cycle1"/>
    <dgm:cxn modelId="{91F0CFC5-8194-466C-B352-B516B293A9B0}" type="presParOf" srcId="{9A3AE6AF-9C7D-4DE4-AED8-8AD7B5ADBE51}" destId="{C189C7C6-4544-46CE-927C-CC01F30A9E4E}" srcOrd="12" destOrd="0" presId="urn:microsoft.com/office/officeart/2005/8/layout/cycle1"/>
    <dgm:cxn modelId="{826410E2-581D-4D98-B820-006CC030DC32}" type="presParOf" srcId="{9A3AE6AF-9C7D-4DE4-AED8-8AD7B5ADBE51}" destId="{0A038623-163E-4877-A256-460779006706}" srcOrd="13" destOrd="0" presId="urn:microsoft.com/office/officeart/2005/8/layout/cycle1"/>
    <dgm:cxn modelId="{C05CEB78-DA29-494F-97D0-DF04262F4D28}" type="presParOf" srcId="{9A3AE6AF-9C7D-4DE4-AED8-8AD7B5ADBE51}" destId="{DD174938-70B1-4ED6-9A4D-598F2FFCEAD5}" srcOrd="14" destOrd="0" presId="urn:microsoft.com/office/officeart/2005/8/layout/cycle1"/>
    <dgm:cxn modelId="{0CA9D0C9-E601-49E3-ACBB-A50A7CC74161}" type="presParOf" srcId="{9A3AE6AF-9C7D-4DE4-AED8-8AD7B5ADBE51}" destId="{4F8A3F3B-82B3-4449-83EA-5C6E97E6913A}" srcOrd="15" destOrd="0" presId="urn:microsoft.com/office/officeart/2005/8/layout/cycle1"/>
    <dgm:cxn modelId="{C5484F83-1CEA-4A25-A7AD-A1D6569E09A5}" type="presParOf" srcId="{9A3AE6AF-9C7D-4DE4-AED8-8AD7B5ADBE51}" destId="{8A39C316-7EAE-4E46-946B-4D7557C25C2D}" srcOrd="16" destOrd="0" presId="urn:microsoft.com/office/officeart/2005/8/layout/cycle1"/>
    <dgm:cxn modelId="{6EC8F189-B9BA-4300-9807-1CEF830336C9}" type="presParOf" srcId="{9A3AE6AF-9C7D-4DE4-AED8-8AD7B5ADBE51}" destId="{4492766C-6702-4C5C-AEB6-DBE577EEE4D4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866DF-03E0-4DD2-A7B3-367DA6372A30}">
      <dsp:nvSpPr>
        <dsp:cNvPr id="0" name=""/>
        <dsp:cNvSpPr/>
      </dsp:nvSpPr>
      <dsp:spPr>
        <a:xfrm>
          <a:off x="7009669" y="0"/>
          <a:ext cx="2141310" cy="114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+ gastos com CS/ carga de doença</a:t>
          </a:r>
          <a:endParaRPr lang="en-US" sz="2000" kern="1200" dirty="0"/>
        </a:p>
      </dsp:txBody>
      <dsp:txXfrm>
        <a:off x="7009669" y="0"/>
        <a:ext cx="2141310" cy="1140548"/>
      </dsp:txXfrm>
    </dsp:sp>
    <dsp:sp modelId="{3DC0567B-336E-47E0-933A-A78993062DA7}">
      <dsp:nvSpPr>
        <dsp:cNvPr id="0" name=""/>
        <dsp:cNvSpPr/>
      </dsp:nvSpPr>
      <dsp:spPr>
        <a:xfrm>
          <a:off x="3649519" y="-423837"/>
          <a:ext cx="5569649" cy="5569649"/>
        </a:xfrm>
        <a:prstGeom prst="circularArrow">
          <a:avLst>
            <a:gd name="adj1" fmla="val 3993"/>
            <a:gd name="adj2" fmla="val 250518"/>
            <a:gd name="adj3" fmla="val 21152706"/>
            <a:gd name="adj4" fmla="val 19879838"/>
            <a:gd name="adj5" fmla="val 465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9CE46-D406-472B-B728-D7928F64D888}">
      <dsp:nvSpPr>
        <dsp:cNvPr id="0" name=""/>
        <dsp:cNvSpPr/>
      </dsp:nvSpPr>
      <dsp:spPr>
        <a:xfrm>
          <a:off x="7392197" y="2215456"/>
          <a:ext cx="3293218" cy="114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/>
            <a:t>- esperança de vida;</a:t>
          </a:r>
          <a:endParaRPr lang="en-US" sz="2800" kern="1200" dirty="0"/>
        </a:p>
      </dsp:txBody>
      <dsp:txXfrm>
        <a:off x="7392197" y="2215456"/>
        <a:ext cx="3293218" cy="1140548"/>
      </dsp:txXfrm>
    </dsp:sp>
    <dsp:sp modelId="{AD9CBCDB-7706-4A6B-A051-DDA0C5B65426}">
      <dsp:nvSpPr>
        <dsp:cNvPr id="0" name=""/>
        <dsp:cNvSpPr/>
      </dsp:nvSpPr>
      <dsp:spPr>
        <a:xfrm>
          <a:off x="3742756" y="1268370"/>
          <a:ext cx="5569649" cy="5569649"/>
        </a:xfrm>
        <a:prstGeom prst="circularArrow">
          <a:avLst>
            <a:gd name="adj1" fmla="val 3993"/>
            <a:gd name="adj2" fmla="val 250518"/>
            <a:gd name="adj3" fmla="val 261814"/>
            <a:gd name="adj4" fmla="val 20645619"/>
            <a:gd name="adj5" fmla="val 4659"/>
          </a:avLst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5987A4-DE47-4830-888E-B7EA1A2454B1}">
      <dsp:nvSpPr>
        <dsp:cNvPr id="0" name=""/>
        <dsp:cNvSpPr/>
      </dsp:nvSpPr>
      <dsp:spPr>
        <a:xfrm>
          <a:off x="6965709" y="4430912"/>
          <a:ext cx="3202066" cy="114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+ probabilidade de aumentar os picos de mortalidade excessiva;</a:t>
          </a:r>
          <a:endParaRPr lang="en-US" sz="2000" kern="1200" dirty="0"/>
        </a:p>
      </dsp:txBody>
      <dsp:txXfrm>
        <a:off x="6965709" y="4430912"/>
        <a:ext cx="3202066" cy="1140548"/>
      </dsp:txXfrm>
    </dsp:sp>
    <dsp:sp modelId="{C786BD13-0B3D-4FA0-85D5-A97598D2FA56}">
      <dsp:nvSpPr>
        <dsp:cNvPr id="0" name=""/>
        <dsp:cNvSpPr/>
      </dsp:nvSpPr>
      <dsp:spPr>
        <a:xfrm>
          <a:off x="4011025" y="406988"/>
          <a:ext cx="5569649" cy="5569649"/>
        </a:xfrm>
        <a:prstGeom prst="circularArrow">
          <a:avLst>
            <a:gd name="adj1" fmla="val 3993"/>
            <a:gd name="adj2" fmla="val 250518"/>
            <a:gd name="adj3" fmla="val 6391534"/>
            <a:gd name="adj4" fmla="val 4157948"/>
            <a:gd name="adj5" fmla="val 4659"/>
          </a:avLst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29F65-8524-4FC3-9782-630BD6DEF2BE}">
      <dsp:nvSpPr>
        <dsp:cNvPr id="0" name=""/>
        <dsp:cNvSpPr/>
      </dsp:nvSpPr>
      <dsp:spPr>
        <a:xfrm>
          <a:off x="3431730" y="4430912"/>
          <a:ext cx="2543080" cy="114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+ maior risco de sedentarismo e consumo de substâncias aditivas</a:t>
          </a:r>
          <a:r>
            <a:rPr lang="pt-PT" sz="1200" b="1" kern="1200" dirty="0"/>
            <a:t>;</a:t>
          </a:r>
          <a:endParaRPr lang="en-US" sz="1200" kern="1200" dirty="0"/>
        </a:p>
      </dsp:txBody>
      <dsp:txXfrm>
        <a:off x="3431730" y="4430912"/>
        <a:ext cx="2543080" cy="1140548"/>
      </dsp:txXfrm>
    </dsp:sp>
    <dsp:sp modelId="{89CA67F7-59FF-478E-B1BA-8BDC824448E2}">
      <dsp:nvSpPr>
        <dsp:cNvPr id="0" name=""/>
        <dsp:cNvSpPr/>
      </dsp:nvSpPr>
      <dsp:spPr>
        <a:xfrm>
          <a:off x="3767917" y="758758"/>
          <a:ext cx="5569649" cy="5569649"/>
        </a:xfrm>
        <a:prstGeom prst="circularArrow">
          <a:avLst>
            <a:gd name="adj1" fmla="val 3993"/>
            <a:gd name="adj2" fmla="val 250518"/>
            <a:gd name="adj3" fmla="val 10803202"/>
            <a:gd name="adj4" fmla="val 9575132"/>
            <a:gd name="adj5" fmla="val 4659"/>
          </a:avLst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038623-163E-4877-A256-460779006706}">
      <dsp:nvSpPr>
        <dsp:cNvPr id="0" name=""/>
        <dsp:cNvSpPr/>
      </dsp:nvSpPr>
      <dsp:spPr>
        <a:xfrm>
          <a:off x="1722778" y="2215456"/>
          <a:ext cx="4456521" cy="114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Piores avaliações sobre a perceção de saúde e bem-estar, fatores de stress e saúde mental (crianças incluídas);</a:t>
          </a:r>
          <a:endParaRPr lang="en-US" sz="2000" kern="1200" dirty="0"/>
        </a:p>
      </dsp:txBody>
      <dsp:txXfrm>
        <a:off x="1722778" y="2215456"/>
        <a:ext cx="4456521" cy="1140548"/>
      </dsp:txXfrm>
    </dsp:sp>
    <dsp:sp modelId="{DD174938-70B1-4ED6-9A4D-598F2FFCEAD5}">
      <dsp:nvSpPr>
        <dsp:cNvPr id="0" name=""/>
        <dsp:cNvSpPr/>
      </dsp:nvSpPr>
      <dsp:spPr>
        <a:xfrm>
          <a:off x="3774518" y="-609970"/>
          <a:ext cx="5569649" cy="5569649"/>
        </a:xfrm>
        <a:prstGeom prst="circularArrow">
          <a:avLst>
            <a:gd name="adj1" fmla="val 3993"/>
            <a:gd name="adj2" fmla="val 250518"/>
            <a:gd name="adj3" fmla="val 11988912"/>
            <a:gd name="adj4" fmla="val 10745129"/>
            <a:gd name="adj5" fmla="val 4659"/>
          </a:avLst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39C316-7EAE-4E46-946B-4D7557C25C2D}">
      <dsp:nvSpPr>
        <dsp:cNvPr id="0" name=""/>
        <dsp:cNvSpPr/>
      </dsp:nvSpPr>
      <dsp:spPr>
        <a:xfrm>
          <a:off x="3291062" y="0"/>
          <a:ext cx="2999117" cy="114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+ doenças cardiovasculares, respiratórias, artrite, inflamações e quedas…</a:t>
          </a:r>
          <a:endParaRPr lang="en-US" sz="2000" kern="1200" dirty="0"/>
        </a:p>
      </dsp:txBody>
      <dsp:txXfrm>
        <a:off x="3291062" y="0"/>
        <a:ext cx="2999117" cy="1140548"/>
      </dsp:txXfrm>
    </dsp:sp>
    <dsp:sp modelId="{4492766C-6702-4C5C-AEB6-DBE577EEE4D4}">
      <dsp:nvSpPr>
        <dsp:cNvPr id="0" name=""/>
        <dsp:cNvSpPr/>
      </dsp:nvSpPr>
      <dsp:spPr>
        <a:xfrm>
          <a:off x="3483182" y="-240941"/>
          <a:ext cx="5569649" cy="5569649"/>
        </a:xfrm>
        <a:prstGeom prst="circularArrow">
          <a:avLst>
            <a:gd name="adj1" fmla="val 3993"/>
            <a:gd name="adj2" fmla="val 250518"/>
            <a:gd name="adj3" fmla="val 16966518"/>
            <a:gd name="adj4" fmla="val 16196725"/>
            <a:gd name="adj5" fmla="val 4659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02434-CD13-4E71-AFB5-97593CAFA415}" type="datetimeFigureOut">
              <a:rPr lang="pt-PT" smtClean="0"/>
              <a:t>24/01/2024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BB1CC-E1EF-4EB4-9202-1AE0EB0EC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76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Hidrica</a:t>
            </a:r>
            <a:r>
              <a:rPr lang="pt-PT" dirty="0"/>
              <a:t> – estimativa de redução de consumo s- 812 mil € /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BB1CC-E1EF-4EB4-9202-1AE0EB0ECFD3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353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quando não têm forma de cobrir esses gastos;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BB1CC-E1EF-4EB4-9202-1AE0EB0ECFD3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366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B5A67-B46B-BE87-11A7-9974A9D26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DCEA68-7A39-BA37-68B0-ED6B3DE44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0790B77-C016-1467-EAF0-6EAB7DA3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12C07EC-0603-44E6-872D-7EEF497C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39F5C91-9336-3CC2-0E31-87F58754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909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2CCE-7DE4-AD53-67C2-18A9197B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B4C89D6-A8DC-0350-0F0D-B2B8F89B5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292D0D4-8201-8D37-0D0D-3B6979F4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AB4DE5E-6989-1444-65BD-FA4E51D1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ABA9B02-946A-0BFD-6233-4D79C953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51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6B6355-FCC7-FBEC-95C1-88BCC1FB9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DE31683-516C-D10D-3003-9C86EDF8C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B8B81B4-4832-DD0D-42BB-3D1B8605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DB2FB0A-18A3-CBA9-D867-DCE6D11C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C6FACA7-57B6-B388-3DED-D12BBFA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107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8B8BF-730F-5C43-CFE6-3C139780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163879-EBDA-070E-5E4A-3663FBD06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47C59EF-D55A-0C3D-3CDD-3442670D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CD1DE22-177D-DD75-952A-8351F793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919180-FF03-1271-1512-1537F4E8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77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DE544-ECBC-16FA-0A40-542F4313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C9EE02A-D226-532D-FCE1-5D2C66528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0DE651-18F9-6A3E-6372-A9B1B75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CEABE55-299D-E0BD-E33B-FF7465A9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781F731-863A-651B-4244-B9DF7E93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312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49E67-A605-EEBB-7ACE-EFE039C9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E4BE124-A7BC-8398-0349-A6BA2289C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7D34D4D-01C4-C82E-0069-09EB52B24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E225236-2553-D72D-5EEF-C9A2DEEF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4038798-95AC-1036-E490-E5FD8597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ECE6941-0DF9-8C03-012F-FC65FA5D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07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46116-CB2D-0264-8B61-7ABAF928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69D73D9-7DA3-59D8-456B-4C0EE18AC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BB09D21-55C7-4328-A331-655FB500D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CB300C1-5B00-828B-0B42-B65B03144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BFE415F-803F-D43D-E991-92556AF15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3C099C6-9450-28AF-8FE5-544C67E7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4B3CD13-A08E-F2AA-D000-ADC42E02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866D57F-BD8E-5622-8F9B-5E04F4A1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930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A7EAE-97AD-16F4-3704-8658D333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2B0EF12-A428-819A-1769-0FC9CA3D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F04E2DF-00FD-A1A7-BB3F-541A569B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36F96F4-4E13-BC54-A9C5-EA103691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194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91E7059-A98E-E64D-3711-6DCF96D1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6A598D7-FAD2-A8E8-1C6A-57F8CB64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3E65853-7E7B-DBD1-CA8A-10264E56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79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EF24C-8EA6-EFA1-2C1C-05891F0C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A80F509-92BC-0A02-51CB-0767FABB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B3DADBD-2AA9-B4AD-FD0A-3A3F62C15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711E604-273E-D7F6-AAE2-970B9654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9F3C59A-FFB4-5885-C9AC-EC26D4D3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B048887-1EF0-65B4-281B-B9508AE4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709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C60-FBF3-F5DC-D73D-913C6216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2BBC592-006A-062C-F281-0B0E3B8D4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7FA8687-85AB-88BA-1565-A9FAE0358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DC8086A-071C-FA9A-D464-A14AB531F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25F0E08-07D5-8097-855A-01E8DEE8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9CD8D29-66DE-86EC-C3FA-08959DAA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521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CD60BD7-FAE1-FBA1-FA49-CE2FAF4F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0294AB7-ECCA-0DD4-9F7C-74CEA1C5B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10344B6-6449-A967-B4A3-6659A4B06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2E50DD-BC35-4663-93D7-E29AA0AC5D97}" type="datetimeFigureOut">
              <a:rPr lang="pt-PT" smtClean="0"/>
              <a:t>23/01/2024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353743-CB17-A81D-BA13-15E28FAAE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DD82328-288A-0379-159F-2BE86D865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5EBF4B-D737-4E2A-AFEF-D98B595B3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99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EF0964-6044-1FDA-E1EA-7C1FEFBE7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000"/>
              <a:t>AS INSTITUIÇÕES DE SAÚDE COMO GRANDES POLUIDORAS </a:t>
            </a:r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CB3D6D-F51D-AB81-938D-C7E80A371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449" y="2780381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Resíduos</a:t>
            </a:r>
            <a:r>
              <a:rPr lang="en-US" sz="1700" dirty="0"/>
              <a:t>,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Materiais</a:t>
            </a:r>
            <a:r>
              <a:rPr lang="en-US" sz="1700" dirty="0"/>
              <a:t> </a:t>
            </a:r>
            <a:r>
              <a:rPr lang="en-US" sz="1700" dirty="0" err="1"/>
              <a:t>Tóxicos</a:t>
            </a:r>
            <a:r>
              <a:rPr lang="en-US" sz="1700" dirty="0"/>
              <a:t>,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Produtos</a:t>
            </a:r>
            <a:r>
              <a:rPr lang="en-US" sz="1700" dirty="0"/>
              <a:t> </a:t>
            </a:r>
            <a:r>
              <a:rPr lang="en-US" sz="1700" dirty="0" err="1"/>
              <a:t>Químicos</a:t>
            </a:r>
            <a:r>
              <a:rPr lang="en-US" sz="1700" dirty="0"/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Edifícios</a:t>
            </a:r>
            <a:r>
              <a:rPr lang="en-US" sz="1700" dirty="0"/>
              <a:t> e </a:t>
            </a:r>
            <a:r>
              <a:rPr lang="en-US" sz="1700" dirty="0" err="1"/>
              <a:t>Energia</a:t>
            </a:r>
            <a:r>
              <a:rPr lang="en-US" sz="1700" dirty="0"/>
              <a:t> Verdes,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Alimentação</a:t>
            </a:r>
            <a:r>
              <a:rPr lang="en-US" sz="1700" dirty="0"/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Produtos</a:t>
            </a:r>
            <a:r>
              <a:rPr lang="en-US" sz="1700" dirty="0"/>
              <a:t> </a:t>
            </a:r>
            <a:r>
              <a:rPr lang="en-US" sz="1700" dirty="0" err="1"/>
              <a:t>Farmacêuticos</a:t>
            </a:r>
            <a:r>
              <a:rPr lang="en-US" sz="1700" dirty="0"/>
              <a:t>,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Compras</a:t>
            </a:r>
            <a:r>
              <a:rPr lang="en-US" sz="1700" dirty="0"/>
              <a:t> </a:t>
            </a:r>
            <a:r>
              <a:rPr lang="en-US" sz="1700" dirty="0" err="1"/>
              <a:t>Sustentáveis</a:t>
            </a:r>
            <a:r>
              <a:rPr lang="en-US" sz="1700" dirty="0"/>
              <a:t>,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Transportes</a:t>
            </a:r>
            <a:r>
              <a:rPr lang="en-US" sz="1700" dirty="0"/>
              <a:t>,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Consumo</a:t>
            </a:r>
            <a:r>
              <a:rPr lang="en-US" sz="1700" dirty="0"/>
              <a:t> de </a:t>
            </a:r>
            <a:r>
              <a:rPr lang="en-US" sz="1700" dirty="0" err="1"/>
              <a:t>água</a:t>
            </a:r>
            <a:r>
              <a:rPr lang="en-US" sz="1700" dirty="0"/>
              <a:t>, </a:t>
            </a:r>
            <a:r>
              <a:rPr lang="en-US" sz="1700" dirty="0" err="1"/>
              <a:t>etc</a:t>
            </a:r>
            <a:endParaRPr lang="en-US" sz="17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60FFFF-5824-13CC-144C-440D49F99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B467950-48EF-25F6-9916-97895786135D}"/>
              </a:ext>
            </a:extLst>
          </p:cNvPr>
          <p:cNvSpPr txBox="1"/>
          <p:nvPr/>
        </p:nvSpPr>
        <p:spPr>
          <a:xfrm>
            <a:off x="382773" y="6137925"/>
            <a:ext cx="462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Diana Vilela Breda</a:t>
            </a:r>
          </a:p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Administradora Hospitalar| ULS Coimbra </a:t>
            </a:r>
          </a:p>
        </p:txBody>
      </p:sp>
    </p:spTree>
    <p:extLst>
      <p:ext uri="{BB962C8B-B14F-4D97-AF65-F5344CB8AC3E}">
        <p14:creationId xmlns:p14="http://schemas.microsoft.com/office/powerpoint/2010/main" val="261524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83662-01C6-C429-8172-E1254065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79" y="406387"/>
            <a:ext cx="11831116" cy="1065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</a:rPr>
              <a:t>PRÉMIO DE BOAS PRÁTICAS EM SAÚDE | APDH | </a:t>
            </a:r>
            <a:r>
              <a:rPr lang="en-US" sz="4000">
                <a:solidFill>
                  <a:srgbClr val="00B0F0"/>
                </a:solidFill>
              </a:rPr>
              <a:t>Menção Honrosa na categoria de “Melhor Projeto” 2023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B104E51-5504-ACFE-FBB3-5FA97D55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9" y="1777010"/>
            <a:ext cx="3021379" cy="44107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F59E9D2-E208-DF6A-534E-7D2DD42C3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58" y="1850367"/>
            <a:ext cx="4381227" cy="43374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58FE29-E75C-36C5-042A-01BE56FF8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885" y="1891733"/>
            <a:ext cx="4428510" cy="43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C117E-6786-4ECB-0DAF-1C0CFB54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B927A9-C303-FF89-2F91-846C04B6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112"/>
            <a:ext cx="5926860" cy="47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3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6B6F7-A0AA-F701-F42E-DDFA7D77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" y="365125"/>
            <a:ext cx="10832805" cy="1325563"/>
          </a:xfrm>
        </p:spPr>
        <p:txBody>
          <a:bodyPr/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Impacto ambiental do setor da saúde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D7B2901-C9CE-73BE-4A18-D2A3B46C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0" y="1339702"/>
            <a:ext cx="11632018" cy="4837261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2022 </a:t>
            </a:r>
            <a:r>
              <a:rPr lang="pt-PT" i="1" dirty="0"/>
              <a:t>Lancet </a:t>
            </a:r>
            <a:r>
              <a:rPr lang="pt-PT" i="1" dirty="0" err="1"/>
              <a:t>Countdown</a:t>
            </a:r>
            <a:r>
              <a:rPr lang="pt-PT" i="1" dirty="0"/>
              <a:t> </a:t>
            </a:r>
            <a:r>
              <a:rPr lang="pt-PT" i="1" dirty="0" err="1"/>
              <a:t>Report</a:t>
            </a:r>
            <a:r>
              <a:rPr lang="pt-PT" i="1" dirty="0"/>
              <a:t> </a:t>
            </a:r>
            <a:r>
              <a:rPr lang="pt-PT" dirty="0"/>
              <a:t>: impacto de </a:t>
            </a:r>
            <a:r>
              <a:rPr lang="pt-PT" b="1" dirty="0">
                <a:solidFill>
                  <a:srgbClr val="FFC000"/>
                </a:solidFill>
              </a:rPr>
              <a:t>5.2%</a:t>
            </a:r>
            <a:r>
              <a:rPr lang="pt-PT" dirty="0"/>
              <a:t> na emissão global de CO2 equivalente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B15BD31-6520-202F-7436-B8DA1026D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" y="2271914"/>
            <a:ext cx="6507126" cy="1835224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9694D14-33C8-DED0-ECAE-8EF2FF6F2F68}"/>
              </a:ext>
            </a:extLst>
          </p:cNvPr>
          <p:cNvGrpSpPr/>
          <p:nvPr/>
        </p:nvGrpSpPr>
        <p:grpSpPr>
          <a:xfrm>
            <a:off x="1576277" y="4224438"/>
            <a:ext cx="9633098" cy="1835224"/>
            <a:chOff x="4379827" y="2488019"/>
            <a:chExt cx="5093782" cy="234318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CA8F7F5-6B8C-A68B-5590-2803542D0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9827" y="2488019"/>
              <a:ext cx="5093782" cy="2343182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DD2EDBE-8FC7-AB80-42AF-C13B006282AE}"/>
                </a:ext>
              </a:extLst>
            </p:cNvPr>
            <p:cNvSpPr txBox="1"/>
            <p:nvPr/>
          </p:nvSpPr>
          <p:spPr>
            <a:xfrm>
              <a:off x="4709829" y="2595594"/>
              <a:ext cx="4433777" cy="2004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just"/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Os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decisores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politicos e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os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profissionais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de Saúde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têm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uma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responsabilidade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ética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no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sentido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de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transformar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o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setor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da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saúde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mais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</a:rPr>
                <a:t>sustentável</a:t>
              </a:r>
              <a:endParaRPr lang="pt-PT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AB2B0F2-1E8C-2250-AA1A-E7AF3414DB04}"/>
              </a:ext>
            </a:extLst>
          </p:cNvPr>
          <p:cNvSpPr txBox="1"/>
          <p:nvPr/>
        </p:nvSpPr>
        <p:spPr>
          <a:xfrm>
            <a:off x="295054" y="6222117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Diana Vilela Breda</a:t>
            </a:r>
          </a:p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Administradora Hospitalar| ULS Coimbra </a:t>
            </a:r>
          </a:p>
        </p:txBody>
      </p:sp>
    </p:spTree>
    <p:extLst>
      <p:ext uri="{BB962C8B-B14F-4D97-AF65-F5344CB8AC3E}">
        <p14:creationId xmlns:p14="http://schemas.microsoft.com/office/powerpoint/2010/main" val="193270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AF3F49C-AB02-2BD9-79B1-5CB6A2D25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2" b="14148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10C9EFD-469A-9BCF-C9F8-8E5415C6FD68}"/>
              </a:ext>
            </a:extLst>
          </p:cNvPr>
          <p:cNvSpPr txBox="1"/>
          <p:nvPr/>
        </p:nvSpPr>
        <p:spPr>
          <a:xfrm>
            <a:off x="4406844" y="5021831"/>
            <a:ext cx="6946955" cy="1299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Health in all policies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Health for all : transforming economies to driver what matters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9DAA523-BC87-7629-ED28-89817D84E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3" r="11057" b="3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61E4D11-78F9-724D-B11F-96CED84FC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95" r="14607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AEC4A6-92DE-677F-5402-908B0F6F7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844" y="3696269"/>
            <a:ext cx="7505757" cy="289179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744B5B-3AA0-7511-D9D6-BA9EB0A5B61B}"/>
              </a:ext>
            </a:extLst>
          </p:cNvPr>
          <p:cNvSpPr txBox="1"/>
          <p:nvPr/>
        </p:nvSpPr>
        <p:spPr>
          <a:xfrm>
            <a:off x="-1772" y="612069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Diana Vilela Breda</a:t>
            </a:r>
          </a:p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Administradora Hospitalar| ULS Coimbra </a:t>
            </a:r>
          </a:p>
        </p:txBody>
      </p:sp>
    </p:spTree>
    <p:extLst>
      <p:ext uri="{BB962C8B-B14F-4D97-AF65-F5344CB8AC3E}">
        <p14:creationId xmlns:p14="http://schemas.microsoft.com/office/powerpoint/2010/main" val="404575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08E2DA4-B7D3-9602-F09F-F5D158D5FB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94"/>
          <a:stretch/>
        </p:blipFill>
        <p:spPr>
          <a:xfrm>
            <a:off x="321730" y="151611"/>
            <a:ext cx="5674897" cy="301740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16C9489-E9D6-09F8-0872-D513DCCBC0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0" r="1404" b="-1"/>
          <a:stretch/>
        </p:blipFill>
        <p:spPr>
          <a:xfrm>
            <a:off x="321730" y="3340732"/>
            <a:ext cx="5674897" cy="2789954"/>
          </a:xfrm>
          <a:prstGeom prst="rect">
            <a:avLst/>
          </a:prstGeom>
        </p:spPr>
      </p:pic>
      <p:pic>
        <p:nvPicPr>
          <p:cNvPr id="5" name="Imagem 4" descr="Uma imagem com texto, eletrónica, captura de ecrã, Tipo de letra&#10;&#10;Descrição gerada automaticamente">
            <a:extLst>
              <a:ext uri="{FF2B5EF4-FFF2-40B4-BE49-F238E27FC236}">
                <a16:creationId xmlns:a16="http://schemas.microsoft.com/office/drawing/2014/main" id="{58ABDA2E-E1B7-8761-FB94-C9A06CC857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10" r="27282" b="-1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28C00C-5AEA-3285-570F-04716E5E9D99}"/>
              </a:ext>
            </a:extLst>
          </p:cNvPr>
          <p:cNvSpPr txBox="1"/>
          <p:nvPr/>
        </p:nvSpPr>
        <p:spPr>
          <a:xfrm>
            <a:off x="321730" y="6213101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Diana Vilela Breda</a:t>
            </a:r>
          </a:p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Administradora Hospitalar| ULS Coimbra </a:t>
            </a:r>
          </a:p>
        </p:txBody>
      </p:sp>
    </p:spTree>
    <p:extLst>
      <p:ext uri="{BB962C8B-B14F-4D97-AF65-F5344CB8AC3E}">
        <p14:creationId xmlns:p14="http://schemas.microsoft.com/office/powerpoint/2010/main" val="400265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9412A50-A86E-9D1A-56B4-13D53236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6" y="2413590"/>
            <a:ext cx="3535381" cy="29632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E164777-5ACD-97DC-C0F0-BF5EDD0E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2009"/>
            <a:ext cx="5704247" cy="5291394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BA856B80-7802-7EA0-04FB-227346332AF6}"/>
              </a:ext>
            </a:extLst>
          </p:cNvPr>
          <p:cNvSpPr/>
          <p:nvPr/>
        </p:nvSpPr>
        <p:spPr>
          <a:xfrm>
            <a:off x="4712397" y="3054419"/>
            <a:ext cx="1983699" cy="11474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BB06CF8-8D8B-5DC6-211B-8C96E9F9D7FB}"/>
              </a:ext>
            </a:extLst>
          </p:cNvPr>
          <p:cNvGrpSpPr/>
          <p:nvPr/>
        </p:nvGrpSpPr>
        <p:grpSpPr>
          <a:xfrm>
            <a:off x="467833" y="406401"/>
            <a:ext cx="10979888" cy="815608"/>
            <a:chOff x="467833" y="406401"/>
            <a:chExt cx="10979888" cy="815608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4267D91-1087-130E-21E5-32F9317344B6}"/>
                </a:ext>
              </a:extLst>
            </p:cNvPr>
            <p:cNvSpPr txBox="1"/>
            <p:nvPr/>
          </p:nvSpPr>
          <p:spPr>
            <a:xfrm>
              <a:off x="467833" y="406401"/>
              <a:ext cx="10979888" cy="815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sz="470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OPORTUNIDADES DE COLABORAÇÃO 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5921CBC-59DC-F592-C9D6-021245D53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01808" y="464289"/>
              <a:ext cx="1198709" cy="699832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8391438-2457-1A1D-3348-FFF6DE3FECAB}"/>
              </a:ext>
            </a:extLst>
          </p:cNvPr>
          <p:cNvSpPr txBox="1"/>
          <p:nvPr/>
        </p:nvSpPr>
        <p:spPr>
          <a:xfrm>
            <a:off x="252646" y="6034318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Diana Vilela Breda</a:t>
            </a:r>
          </a:p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Administradora Hospitalar| ULS Coimbra </a:t>
            </a:r>
          </a:p>
        </p:txBody>
      </p:sp>
    </p:spTree>
    <p:extLst>
      <p:ext uri="{BB962C8B-B14F-4D97-AF65-F5344CB8AC3E}">
        <p14:creationId xmlns:p14="http://schemas.microsoft.com/office/powerpoint/2010/main" val="148331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09BC974-9A41-0EA8-AB36-9BB9891C0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04" y="583979"/>
            <a:ext cx="7322618" cy="534035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6FBDDF9-0169-0C07-A4DA-2E0B0190B82C}"/>
              </a:ext>
            </a:extLst>
          </p:cNvPr>
          <p:cNvSpPr/>
          <p:nvPr/>
        </p:nvSpPr>
        <p:spPr>
          <a:xfrm>
            <a:off x="159488" y="1818168"/>
            <a:ext cx="4066427" cy="30024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6EF83B-973D-7035-254F-C63C235C0104}"/>
              </a:ext>
            </a:extLst>
          </p:cNvPr>
          <p:cNvSpPr txBox="1"/>
          <p:nvPr/>
        </p:nvSpPr>
        <p:spPr>
          <a:xfrm>
            <a:off x="469609" y="2284659"/>
            <a:ext cx="34915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32104">
              <a:spcAft>
                <a:spcPts val="600"/>
              </a:spcAft>
            </a:pPr>
            <a:r>
              <a:rPr lang="en-US" sz="2400" b="1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Apenas</a:t>
            </a: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10 to 20 % do </a:t>
            </a:r>
            <a:r>
              <a:rPr lang="en-US" sz="2400" b="1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estado</a:t>
            </a: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geral</a:t>
            </a: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400" b="1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saúde</a:t>
            </a: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está</a:t>
            </a: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relacionado</a:t>
            </a: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com o </a:t>
            </a:r>
            <a:r>
              <a:rPr lang="en-US" sz="2400" b="1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acesso</a:t>
            </a: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2400" b="1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qualidade</a:t>
            </a: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2400" b="1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cuidados</a:t>
            </a: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prestados</a:t>
            </a: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pt-PT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A9F70B-333E-4865-EFC9-8094DFA57A56}"/>
              </a:ext>
            </a:extLst>
          </p:cNvPr>
          <p:cNvSpPr txBox="1"/>
          <p:nvPr/>
        </p:nvSpPr>
        <p:spPr>
          <a:xfrm>
            <a:off x="159488" y="5950855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Diana Vilela Breda</a:t>
            </a:r>
          </a:p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Administradora Hospitalar| ULS Coimbra </a:t>
            </a:r>
          </a:p>
        </p:txBody>
      </p:sp>
    </p:spTree>
    <p:extLst>
      <p:ext uri="{BB962C8B-B14F-4D97-AF65-F5344CB8AC3E}">
        <p14:creationId xmlns:p14="http://schemas.microsoft.com/office/powerpoint/2010/main" val="1563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4380C2E5-A396-A59F-4232-5EEE4A798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74" r="33033" b="-1"/>
          <a:stretch/>
        </p:blipFill>
        <p:spPr>
          <a:xfrm>
            <a:off x="0" y="10"/>
            <a:ext cx="2222205" cy="6857990"/>
          </a:xfrm>
          <a:prstGeom prst="rect">
            <a:avLst/>
          </a:prstGeom>
          <a:effectLst/>
        </p:spPr>
      </p:pic>
      <p:graphicFrame>
        <p:nvGraphicFramePr>
          <p:cNvPr id="17" name="CaixaDeTexto 3">
            <a:extLst>
              <a:ext uri="{FF2B5EF4-FFF2-40B4-BE49-F238E27FC236}">
                <a16:creationId xmlns:a16="http://schemas.microsoft.com/office/drawing/2014/main" id="{139E25E7-1110-B543-9C2D-01843A9BC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399850"/>
              </p:ext>
            </p:extLst>
          </p:nvPr>
        </p:nvGraphicFramePr>
        <p:xfrm>
          <a:off x="127591" y="903767"/>
          <a:ext cx="12408195" cy="557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FEA78A5B-DF29-FE1A-58C8-53AE44E92ED1}"/>
              </a:ext>
            </a:extLst>
          </p:cNvPr>
          <p:cNvSpPr txBox="1"/>
          <p:nvPr/>
        </p:nvSpPr>
        <p:spPr>
          <a:xfrm>
            <a:off x="1020725" y="0"/>
            <a:ext cx="10840263" cy="83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EFEITOS DA POBREZA ENERGÉTICA NA SAÚDE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A7EEABA-08FA-94AE-B60A-68EE7187B130}"/>
              </a:ext>
            </a:extLst>
          </p:cNvPr>
          <p:cNvSpPr txBox="1"/>
          <p:nvPr/>
        </p:nvSpPr>
        <p:spPr>
          <a:xfrm>
            <a:off x="172964" y="6152062"/>
            <a:ext cx="6267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Diana Vilela Breda</a:t>
            </a:r>
          </a:p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Administradora Hospitalar| ULS Coimbra </a:t>
            </a:r>
          </a:p>
        </p:txBody>
      </p:sp>
    </p:spTree>
    <p:extLst>
      <p:ext uri="{BB962C8B-B14F-4D97-AF65-F5344CB8AC3E}">
        <p14:creationId xmlns:p14="http://schemas.microsoft.com/office/powerpoint/2010/main" val="24346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90AE8EE4-4E0F-72A3-CB45-10FD27092866}"/>
              </a:ext>
            </a:extLst>
          </p:cNvPr>
          <p:cNvSpPr txBox="1"/>
          <p:nvPr/>
        </p:nvSpPr>
        <p:spPr>
          <a:xfrm>
            <a:off x="880266" y="5315322"/>
            <a:ext cx="9842345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OPORTUNIDADES DE COLABORAÇÃO </a:t>
            </a:r>
          </a:p>
        </p:txBody>
      </p:sp>
      <p:pic>
        <p:nvPicPr>
          <p:cNvPr id="20" name="Imagem 19" descr="Uma imagem com lâmpada, ilustração, arte, design&#10;&#10;Descrição gerada automaticamente">
            <a:extLst>
              <a:ext uri="{FF2B5EF4-FFF2-40B4-BE49-F238E27FC236}">
                <a16:creationId xmlns:a16="http://schemas.microsoft.com/office/drawing/2014/main" id="{0AE8282F-6631-0F7F-2285-C67A0522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329" y="5314771"/>
            <a:ext cx="684351" cy="1033745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8FE009A4-EC79-D5D5-F772-DF520AB58A8D}"/>
              </a:ext>
            </a:extLst>
          </p:cNvPr>
          <p:cNvSpPr/>
          <p:nvPr/>
        </p:nvSpPr>
        <p:spPr>
          <a:xfrm>
            <a:off x="478466" y="219790"/>
            <a:ext cx="5632846" cy="50037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5CDCCAC-F89D-3850-A56A-193479E0269B}"/>
              </a:ext>
            </a:extLst>
          </p:cNvPr>
          <p:cNvGrpSpPr/>
          <p:nvPr/>
        </p:nvGrpSpPr>
        <p:grpSpPr>
          <a:xfrm>
            <a:off x="641641" y="402772"/>
            <a:ext cx="5306496" cy="3818354"/>
            <a:chOff x="5119977" y="1339064"/>
            <a:chExt cx="6853582" cy="5477330"/>
          </a:xfrm>
        </p:grpSpPr>
        <p:pic>
          <p:nvPicPr>
            <p:cNvPr id="5" name="Imagem 4" descr="Uma imagem com texto, captura de ecrã, Tipo de letra, logótipo&#10;&#10;Descrição gerada automaticamente">
              <a:extLst>
                <a:ext uri="{FF2B5EF4-FFF2-40B4-BE49-F238E27FC236}">
                  <a16:creationId xmlns:a16="http://schemas.microsoft.com/office/drawing/2014/main" id="{5068E09B-59D9-C1F5-2570-5CB0DC082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9977" y="1339064"/>
              <a:ext cx="6853582" cy="2672963"/>
            </a:xfrm>
            <a:prstGeom prst="rect">
              <a:avLst/>
            </a:prstGeom>
          </p:spPr>
        </p:pic>
        <p:pic>
          <p:nvPicPr>
            <p:cNvPr id="8" name="Imagem 7" descr="Uma imagem com texto, Tipo de letra, logótipo, Gráficos&#10;&#10;Descrição gerada automaticamente">
              <a:extLst>
                <a:ext uri="{FF2B5EF4-FFF2-40B4-BE49-F238E27FC236}">
                  <a16:creationId xmlns:a16="http://schemas.microsoft.com/office/drawing/2014/main" id="{7957E312-A181-2B99-1FA2-770844F20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4096" y="4592112"/>
              <a:ext cx="1647617" cy="2224282"/>
            </a:xfrm>
            <a:prstGeom prst="rect">
              <a:avLst/>
            </a:prstGeom>
          </p:spPr>
        </p:pic>
        <p:sp>
          <p:nvSpPr>
            <p:cNvPr id="9" name="Seta: Para Baixo 8">
              <a:extLst>
                <a:ext uri="{FF2B5EF4-FFF2-40B4-BE49-F238E27FC236}">
                  <a16:creationId xmlns:a16="http://schemas.microsoft.com/office/drawing/2014/main" id="{2085D0A3-C0FC-9CAD-9B89-ED5C02EDDE3E}"/>
                </a:ext>
              </a:extLst>
            </p:cNvPr>
            <p:cNvSpPr/>
            <p:nvPr/>
          </p:nvSpPr>
          <p:spPr>
            <a:xfrm>
              <a:off x="6098792" y="4012027"/>
              <a:ext cx="448564" cy="53848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602E790-B024-8235-6142-EE7DEAAC1841}"/>
              </a:ext>
            </a:extLst>
          </p:cNvPr>
          <p:cNvGrpSpPr/>
          <p:nvPr/>
        </p:nvGrpSpPr>
        <p:grpSpPr>
          <a:xfrm>
            <a:off x="6428197" y="219790"/>
            <a:ext cx="5443870" cy="5003773"/>
            <a:chOff x="6669264" y="168648"/>
            <a:chExt cx="5443870" cy="5003773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F386D15-9015-75FE-9C26-2B8F5CAEA03E}"/>
                </a:ext>
              </a:extLst>
            </p:cNvPr>
            <p:cNvSpPr/>
            <p:nvPr/>
          </p:nvSpPr>
          <p:spPr>
            <a:xfrm>
              <a:off x="6669264" y="168648"/>
              <a:ext cx="5443870" cy="50037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sz="2000" b="1" dirty="0"/>
            </a:p>
            <a:p>
              <a:pPr algn="ctr"/>
              <a:r>
                <a:rPr lang="pt-PT" sz="2000" b="1" dirty="0"/>
                <a:t>Multiplicidade de agentes no</a:t>
              </a:r>
            </a:p>
            <a:p>
              <a:pPr algn="ctr"/>
              <a:r>
                <a:rPr lang="pt-PT" sz="2000" b="1" dirty="0"/>
                <a:t> [programa] Vale de Eficiência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A5084D98-70DF-CD78-AFC8-0EF6F526E363}"/>
                </a:ext>
              </a:extLst>
            </p:cNvPr>
            <p:cNvSpPr txBox="1"/>
            <p:nvPr/>
          </p:nvSpPr>
          <p:spPr>
            <a:xfrm>
              <a:off x="7215642" y="259856"/>
              <a:ext cx="457150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PT" sz="2000" b="1" dirty="0">
                  <a:solidFill>
                    <a:schemeClr val="bg1">
                      <a:lumMod val="95000"/>
                    </a:schemeClr>
                  </a:solidFill>
                </a:rPr>
                <a:t>Foram submetidas 23 mil candidaturas, tendo sido atribuídos 16 mil vales. No entanto, apenas 9.300 vales foram utilizados.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77B867E7-E443-6FEF-0425-025F3674F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7590" y="1732844"/>
              <a:ext cx="4155062" cy="749489"/>
            </a:xfrm>
            <a:prstGeom prst="rect">
              <a:avLst/>
            </a:prstGeom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345D2C26-8BD9-00B5-D1BA-BD2D652B2A83}"/>
                </a:ext>
              </a:extLst>
            </p:cNvPr>
            <p:cNvSpPr txBox="1"/>
            <p:nvPr/>
          </p:nvSpPr>
          <p:spPr>
            <a:xfrm>
              <a:off x="7609430" y="3928220"/>
              <a:ext cx="37839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sz="2000" b="1" i="0" dirty="0">
                  <a:solidFill>
                    <a:schemeClr val="bg1">
                      <a:lumMod val="95000"/>
                    </a:schemeClr>
                  </a:solidFill>
                  <a:effectLst/>
                  <a:latin typeface="Fira Sans" panose="020B0503050000020004" pitchFamily="34" charset="0"/>
                </a:rPr>
                <a:t>“facilitadores de proximidade</a:t>
              </a:r>
              <a:r>
                <a:rPr lang="pt-PT" b="0" i="0" dirty="0">
                  <a:solidFill>
                    <a:schemeClr val="bg1">
                      <a:lumMod val="95000"/>
                    </a:schemeClr>
                  </a:solidFill>
                  <a:effectLst/>
                  <a:latin typeface="Fira Sans" panose="020B0503050000020004" pitchFamily="34" charset="0"/>
                </a:rPr>
                <a:t>”</a:t>
              </a:r>
              <a:endParaRPr lang="pt-PT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A7CADE2C-02BB-CD88-046D-D612B69F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9998" y="3210409"/>
              <a:ext cx="4155062" cy="574836"/>
            </a:xfrm>
            <a:prstGeom prst="rect">
              <a:avLst/>
            </a:prstGeom>
          </p:spPr>
        </p:pic>
        <p:sp>
          <p:nvSpPr>
            <p:cNvPr id="33" name="Seta: Curvada Para a Direita 32">
              <a:extLst>
                <a:ext uri="{FF2B5EF4-FFF2-40B4-BE49-F238E27FC236}">
                  <a16:creationId xmlns:a16="http://schemas.microsoft.com/office/drawing/2014/main" id="{8E76B1E9-990B-90B7-17DB-3A3DF5CED48A}"/>
                </a:ext>
              </a:extLst>
            </p:cNvPr>
            <p:cNvSpPr/>
            <p:nvPr/>
          </p:nvSpPr>
          <p:spPr>
            <a:xfrm rot="10800000">
              <a:off x="9844904" y="2390039"/>
              <a:ext cx="770255" cy="756571"/>
            </a:xfrm>
            <a:prstGeom prst="curvedRightArrow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34" name="Seta: Curvada Para a Direita 33">
              <a:extLst>
                <a:ext uri="{FF2B5EF4-FFF2-40B4-BE49-F238E27FC236}">
                  <a16:creationId xmlns:a16="http://schemas.microsoft.com/office/drawing/2014/main" id="{8F8F2263-79AC-5FCD-213E-2110ECC4ADEC}"/>
                </a:ext>
              </a:extLst>
            </p:cNvPr>
            <p:cNvSpPr/>
            <p:nvPr/>
          </p:nvSpPr>
          <p:spPr>
            <a:xfrm>
              <a:off x="7793698" y="2453837"/>
              <a:ext cx="893102" cy="756571"/>
            </a:xfrm>
            <a:prstGeom prst="curvedRightArrow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F7F9CB2-A875-90D6-36B4-5F59D8CAB40C}"/>
              </a:ext>
            </a:extLst>
          </p:cNvPr>
          <p:cNvSpPr txBox="1"/>
          <p:nvPr/>
        </p:nvSpPr>
        <p:spPr>
          <a:xfrm>
            <a:off x="330425" y="626568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Diana Vilela Breda</a:t>
            </a:r>
          </a:p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Administradora Hospitalar| ULS Coimbra </a:t>
            </a:r>
          </a:p>
        </p:txBody>
      </p:sp>
    </p:spTree>
    <p:extLst>
      <p:ext uri="{BB962C8B-B14F-4D97-AF65-F5344CB8AC3E}">
        <p14:creationId xmlns:p14="http://schemas.microsoft.com/office/powerpoint/2010/main" val="63830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5CDBAB5-2EC2-2D74-F63C-032964AD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7558"/>
            <a:ext cx="4838972" cy="42703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269875-2C14-BED3-01A4-84E07088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793" y="1078752"/>
            <a:ext cx="5034362" cy="30709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B02BE9-9979-8CC1-AE74-B5FEE1090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793" y="4671275"/>
            <a:ext cx="5266436" cy="13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9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8473</TotalTime>
  <Words>332</Words>
  <Application>Microsoft Office PowerPoint</Application>
  <PresentationFormat>Ecrã Panorâmico</PresentationFormat>
  <Paragraphs>66</Paragraphs>
  <Slides>11</Slides>
  <Notes>2</Notes>
  <HiddenSlides>3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Fira Sans</vt:lpstr>
      <vt:lpstr>Tema do Office</vt:lpstr>
      <vt:lpstr>AS INSTITUIÇÕES DE SAÚDE COMO GRANDES POLUIDORAS </vt:lpstr>
      <vt:lpstr>Impacto ambiental do setor da saúde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PRÉMIO DE BOAS PRÁTICAS EM SAÚDE | APDH | Menção Honrosa na categoria de “Melhor Projeto” 2023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Breda</dc:creator>
  <cp:lastModifiedBy>Diana Breda</cp:lastModifiedBy>
  <cp:revision>2</cp:revision>
  <dcterms:created xsi:type="dcterms:W3CDTF">2024-01-18T11:01:09Z</dcterms:created>
  <dcterms:modified xsi:type="dcterms:W3CDTF">2024-01-25T10:23:02Z</dcterms:modified>
</cp:coreProperties>
</file>