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ags/tag29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ags/tag30.xml" ContentType="application/vnd.openxmlformats-officedocument.presentationml.tags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ags/tag31.xml" ContentType="application/vnd.openxmlformats-officedocument.presentationml.tags+xml"/>
  <Override PartName="/ppt/theme/theme10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98" r:id="rId5"/>
    <p:sldMasterId id="2147483672" r:id="rId6"/>
    <p:sldMasterId id="2147483690" r:id="rId7"/>
    <p:sldMasterId id="2147483701" r:id="rId8"/>
    <p:sldMasterId id="2147483680" r:id="rId9"/>
    <p:sldMasterId id="2147483685" r:id="rId10"/>
    <p:sldMasterId id="2147483687" r:id="rId11"/>
    <p:sldMasterId id="2147483706" r:id="rId12"/>
  </p:sldMasterIdLst>
  <p:notesMasterIdLst>
    <p:notesMasterId r:id="rId18"/>
  </p:notesMasterIdLst>
  <p:sldIdLst>
    <p:sldId id="258" r:id="rId13"/>
    <p:sldId id="382" r:id="rId14"/>
    <p:sldId id="381" r:id="rId15"/>
    <p:sldId id="383" r:id="rId16"/>
    <p:sldId id="380" r:id="rId17"/>
  </p:sldIdLst>
  <p:sldSz cx="12192000" cy="6858000"/>
  <p:notesSz cx="6858000" cy="9144000"/>
  <p:custDataLst>
    <p:tags r:id="rId19"/>
  </p:custDataLst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450" userDrawn="1">
          <p15:clr>
            <a:srgbClr val="A4A3A4"/>
          </p15:clr>
        </p15:guide>
        <p15:guide id="3" pos="1708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orient="horz" pos="104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ÍS SILVA ALVES" initials="LSA" lastIdx="1" clrIdx="0">
    <p:extLst>
      <p:ext uri="{19B8F6BF-5375-455C-9EA6-DF929625EA0E}">
        <p15:presenceInfo xmlns:p15="http://schemas.microsoft.com/office/powerpoint/2012/main" userId="S-1-5-21-2021202365-602491819-1652426489-328229" providerId="AD"/>
      </p:ext>
    </p:extLst>
  </p:cmAuthor>
  <p:cmAuthor id="2" name="JOÃO FILIPE NUNES" initials="JFN" lastIdx="1" clrIdx="1">
    <p:extLst>
      <p:ext uri="{19B8F6BF-5375-455C-9EA6-DF929625EA0E}">
        <p15:presenceInfo xmlns:p15="http://schemas.microsoft.com/office/powerpoint/2012/main" userId="S::E334363@edp.pt::676d18a8-0837-460e-8844-9b9e1943e7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AC9300"/>
    <a:srgbClr val="FFFFFF"/>
    <a:srgbClr val="7F7F7F"/>
    <a:srgbClr val="000000"/>
    <a:srgbClr val="FFF199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BA022-C1E6-4D74-BBA8-18402FAD94DB}" v="1487" dt="2024-01-24T19:30:51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7" autoAdjust="0"/>
    <p:restoredTop sz="93084" autoAdjust="0"/>
  </p:normalViewPr>
  <p:slideViewPr>
    <p:cSldViewPr snapToGrid="0" snapToObjects="1">
      <p:cViewPr varScale="1">
        <p:scale>
          <a:sx n="64" d="100"/>
          <a:sy n="64" d="100"/>
        </p:scale>
        <p:origin x="144" y="192"/>
      </p:cViewPr>
      <p:guideLst>
        <p:guide pos="5450"/>
        <p:guide pos="1708"/>
        <p:guide orient="horz" pos="255"/>
        <p:guide orient="horz" pos="1049"/>
        <p:guide orient="horz" pos="3974"/>
      </p:guideLst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267753201396973E-2"/>
          <c:y val="7.3239436619718309E-2"/>
          <c:w val="0.93946449359720607"/>
          <c:h val="0.8535211267605633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DC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9E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CD3-4CAE-B937-D71608B5DDEF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92814</c:v>
                </c:pt>
                <c:pt idx="1">
                  <c:v>101459</c:v>
                </c:pt>
                <c:pt idx="2">
                  <c:v>104937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3-4CAE-B937-D71608B5D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2726048"/>
        <c:axId val="1"/>
      </c:barChart>
      <c:catAx>
        <c:axId val="1022726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493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27260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970815961882073E-2"/>
          <c:y val="0.31274638633377133"/>
          <c:w val="0.93805836807623588"/>
          <c:h val="0.46649145860709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DC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9E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2CE-426B-9BBA-45FA6272DC1F}"/>
              </c:ext>
            </c:extLst>
          </c:dPt>
          <c:dLbls>
            <c:dLbl>
              <c:idx val="0"/>
              <c:layout>
                <c:manualLayout>
                  <c:x val="0"/>
                  <c:y val="-0.1576872536136662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2CE-426B-9BBA-45FA6272DC1F}"/>
                </c:ext>
              </c:extLst>
            </c:dLbl>
            <c:dLbl>
              <c:idx val="1"/>
              <c:layout>
                <c:manualLayout>
                  <c:x val="0"/>
                  <c:y val="-0.3009198423127463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2CE-426B-9BBA-45FA6272DC1F}"/>
                </c:ext>
              </c:extLst>
            </c:dLbl>
            <c:dLbl>
              <c:idx val="2"/>
              <c:layout>
                <c:manualLayout>
                  <c:x val="0"/>
                  <c:y val="-0.327201051248357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2CE-426B-9BBA-45FA6272DC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13</c:v>
                </c:pt>
                <c:pt idx="1">
                  <c:v>42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E-426B-9BBA-45FA6272D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2744608"/>
        <c:axId val="1"/>
      </c:barChart>
      <c:catAx>
        <c:axId val="1022744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2744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12288613303268E-2"/>
          <c:y val="0.23517786561264822"/>
          <c:w val="0.94137542277339348"/>
          <c:h val="0.598814229249011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DC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9E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469-456A-A2FF-E616B2FF241A}"/>
              </c:ext>
            </c:extLst>
          </c:dPt>
          <c:dLbls>
            <c:dLbl>
              <c:idx val="0"/>
              <c:layout>
                <c:manualLayout>
                  <c:x val="0"/>
                  <c:y val="-0.153162055335968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469-456A-A2FF-E616B2FF241A}"/>
                </c:ext>
              </c:extLst>
            </c:dLbl>
            <c:dLbl>
              <c:idx val="1"/>
              <c:layout>
                <c:manualLayout>
                  <c:x val="0"/>
                  <c:y val="-0.2509881422924901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69-456A-A2FF-E616B2FF241A}"/>
                </c:ext>
              </c:extLst>
            </c:dLbl>
            <c:dLbl>
              <c:idx val="2"/>
              <c:layout>
                <c:manualLayout>
                  <c:x val="0"/>
                  <c:y val="-0.3695652173913043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469-456A-A2FF-E616B2FF24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0.5</c:v>
                </c:pt>
                <c:pt idx="1">
                  <c:v>1.1000000000000001</c:v>
                </c:pt>
                <c:pt idx="2">
                  <c:v>1.819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69-456A-A2FF-E616B2FF2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89115408"/>
        <c:axId val="1"/>
      </c:barChart>
      <c:catAx>
        <c:axId val="989115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81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91154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17505995203837E-2"/>
          <c:y val="0.2783625730994152"/>
          <c:w val="0.93764988009592332"/>
          <c:h val="0.525146198830409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DC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9E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CC4-4D9E-9372-D881750E4CD8}"/>
              </c:ext>
            </c:extLst>
          </c:dPt>
          <c:dLbls>
            <c:dLbl>
              <c:idx val="0"/>
              <c:layout>
                <c:manualLayout>
                  <c:x val="0"/>
                  <c:y val="-0.231578947368421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CC4-4D9E-9372-D881750E4CD8}"/>
                </c:ext>
              </c:extLst>
            </c:dLbl>
            <c:dLbl>
              <c:idx val="1"/>
              <c:layout>
                <c:manualLayout>
                  <c:x val="0"/>
                  <c:y val="-0.305263157894736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CC4-4D9E-9372-D881750E4CD8}"/>
                </c:ext>
              </c:extLst>
            </c:dLbl>
            <c:dLbl>
              <c:idx val="2"/>
              <c:layout>
                <c:manualLayout>
                  <c:x val="0"/>
                  <c:y val="-0.346198830409356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CC4-4D9E-9372-D881750E4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36</c:v>
                </c:pt>
                <c:pt idx="1">
                  <c:v>54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C4-4D9E-9372-D881750E4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44771440"/>
        <c:axId val="1"/>
      </c:barChart>
      <c:catAx>
        <c:axId val="1044771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447714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12288613303268E-2"/>
          <c:y val="0.23517786561264822"/>
          <c:w val="0.94137542277339348"/>
          <c:h val="0.598814229249011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DC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9E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67A-4B9E-977E-F09B24B7DD5F}"/>
              </c:ext>
            </c:extLst>
          </c:dPt>
          <c:dLbls>
            <c:dLbl>
              <c:idx val="0"/>
              <c:layout>
                <c:manualLayout>
                  <c:x val="0"/>
                  <c:y val="-8.00395256916996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67A-4B9E-977E-F09B24B7DD5F}"/>
                </c:ext>
              </c:extLst>
            </c:dLbl>
            <c:dLbl>
              <c:idx val="1"/>
              <c:layout>
                <c:manualLayout>
                  <c:x val="0"/>
                  <c:y val="-8.992094861660078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67A-4B9E-977E-F09B24B7DD5F}"/>
                </c:ext>
              </c:extLst>
            </c:dLbl>
            <c:dLbl>
              <c:idx val="2"/>
              <c:layout>
                <c:manualLayout>
                  <c:x val="0"/>
                  <c:y val="-0.369565217391304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67A-4B9E-977E-F09B24B7DD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7A-4B9E-977E-F09B24B7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50082384"/>
        <c:axId val="1"/>
      </c:barChart>
      <c:catAx>
        <c:axId val="950082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500823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267753201396973E-2"/>
          <c:y val="0.24536082474226803"/>
          <c:w val="0.93946449359720607"/>
          <c:h val="0.581443298969072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DC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9E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EA6-4543-8017-26B6F6ABE221}"/>
              </c:ext>
            </c:extLst>
          </c:dPt>
          <c:dLbls>
            <c:dLbl>
              <c:idx val="0"/>
              <c:layout>
                <c:manualLayout>
                  <c:x val="0"/>
                  <c:y val="-0.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EA6-4543-8017-26B6F6ABE221}"/>
                </c:ext>
              </c:extLst>
            </c:dLbl>
            <c:dLbl>
              <c:idx val="1"/>
              <c:layout>
                <c:manualLayout>
                  <c:x val="0"/>
                  <c:y val="-0.3309278350515463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EA6-4543-8017-26B6F6ABE221}"/>
                </c:ext>
              </c:extLst>
            </c:dLbl>
            <c:dLbl>
              <c:idx val="2"/>
              <c:layout>
                <c:manualLayout>
                  <c:x val="0"/>
                  <c:y val="-0.3639175257731958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EA6-4543-8017-26B6F6ABE2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1.4</c:v>
                </c:pt>
                <c:pt idx="1">
                  <c:v>1.6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A6-4543-8017-26B6F6ABE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50073104"/>
        <c:axId val="1"/>
      </c:barChart>
      <c:catAx>
        <c:axId val="950073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500731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8E0E72A-2D6A-6746-9AA2-79ED5854BFDB}" type="datetimeFigureOut">
              <a:rPr lang="pt-PT" smtClean="0"/>
              <a:pPr/>
              <a:t>2024/01/25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7B8AA70B-071F-F14D-A37D-C4695CEECE8E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972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AA70B-071F-F14D-A37D-C4695CEECE8E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114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AA70B-071F-F14D-A37D-C4695CEECE8E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894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AA70B-071F-F14D-A37D-C4695CEECE8E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469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AA70B-071F-F14D-A37D-C4695CEECE8E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89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7566ABC-327D-4039-AB2E-BBA481BA8F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5307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7566ABC-327D-4039-AB2E-BBA481BA8F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CD3C7FF7-6439-8F41-96F2-6540FD519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pt-PT" dirty="0"/>
              <a:t>Título exemplificativo </a:t>
            </a:r>
            <a:br>
              <a:rPr lang="pt-PT" dirty="0"/>
            </a:br>
            <a:r>
              <a:rPr lang="pt-PT" dirty="0"/>
              <a:t>em duas linhas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F998F71-29B1-FA44-912C-4161E1762D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446" y="3991656"/>
            <a:ext cx="10515600" cy="99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pt-PT" dirty="0"/>
              <a:t>Subtítulo exemplificativo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3286AE3-5C26-254B-9A45-DF97C6DF3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1951" y="589608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 rtl="0">
              <a:defRPr sz="20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709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D246C67-3D41-4043-9DC7-A705304EC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48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D246C67-3D41-4043-9DC7-A705304EC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BD2B8D8-FC9A-A84E-9120-736F77250B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15450" y="0"/>
            <a:ext cx="287655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866436D-C5FC-A04D-8265-F5635BE18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6BA57D-2363-F745-AC4C-FDFC34420D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26019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6A971FC-FAE5-4146-80B5-68689D3B5E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301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6A971FC-FAE5-4146-80B5-68689D3B5E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F56AE-E8A2-1548-AEAE-E529C14032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39200" y="0"/>
            <a:ext cx="33528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C5BECC4-CAD1-E343-BC85-208C0702B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161362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40AD1CA-0E21-4F1E-8C0D-0FAE272851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4776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40AD1CA-0E21-4F1E-8C0D-0FAE27285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01D47-2209-394A-AE11-4A264B31FC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3FE3EFB-C2AE-9F4A-9F42-72DEE4DFB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304634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CA9F986-37A4-4954-B71F-75BB84103A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212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CA9F986-37A4-4954-B71F-75BB84103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B3044-AE1D-154C-B7FA-CFE5515545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66549" y="173665"/>
            <a:ext cx="3925451" cy="651067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CA100C0-500B-7048-B057-A6CD8BE589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3203048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E3C1296-30A4-44B4-8DEE-FD6A747B6C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1783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E3C1296-30A4-44B4-8DEE-FD6A747B6C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A6C9A-E5B2-0340-B617-D4A69E283A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58200" y="0"/>
            <a:ext cx="37338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A680B2B-8A54-DC46-A520-77276204B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356061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D8F82B1-EF72-4A52-9DA9-5EE6F183F7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5112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D8F82B1-EF72-4A52-9DA9-5EE6F183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05DC2-A5F4-694B-8C41-6D975E9CA8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CDE5092-A743-1747-A34B-F669F96EE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4824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33CE03-321B-4854-B0BE-2D32A200D8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208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33CE03-321B-4854-B0BE-2D32A200D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764B1-1293-2840-8D08-9C312CCB5C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D9B9592-0750-3C43-B257-65E7C518B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120156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D4C5A14-FBFF-498B-97DB-9B49B7FA0F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980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D4C5A14-FBFF-498B-97DB-9B49B7FA0F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CFE63A1-D9F3-4090-92D9-C5D58406B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4642" y="6356350"/>
            <a:ext cx="107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10A385-0F3B-F247-8F81-E892B9D81B58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50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6AC8AD-8E0C-43B7-923A-F95274D9DE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2602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86AC8AD-8E0C-43B7-923A-F95274D9D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08DF58-75D4-F44D-A8F2-EE8825377F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200" y="463438"/>
            <a:ext cx="11091600" cy="458344"/>
          </a:xfrm>
          <a:prstGeom prst="rect">
            <a:avLst/>
          </a:prstGeom>
        </p:spPr>
        <p:txBody>
          <a:bodyPr vert="horz" anchor="b"/>
          <a:lstStyle>
            <a:lvl1pPr algn="l" rt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2B1AD-1C1A-EB4F-BDE4-B7567830C3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200" y="1001046"/>
            <a:ext cx="11091600" cy="363601"/>
          </a:xfrm>
          <a:prstGeom prst="rect">
            <a:avLst/>
          </a:prstGeom>
        </p:spPr>
        <p:txBody>
          <a:bodyPr anchor="b"/>
          <a:lstStyle>
            <a:lvl1pPr marL="0" indent="0" algn="l" rtl="0">
              <a:lnSpc>
                <a:spcPts val="1600"/>
              </a:lnSpc>
              <a:spcBef>
                <a:spcPts val="4000"/>
              </a:spcBef>
              <a:buNone/>
              <a:defRPr lang="en-GB" sz="1800" b="1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BCF9BE-BD7C-A140-ADD2-5368E55C61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8163" y="6372534"/>
            <a:ext cx="1928590" cy="363600"/>
          </a:xfrm>
          <a:prstGeom prst="rect">
            <a:avLst/>
          </a:prstGeom>
        </p:spPr>
        <p:txBody>
          <a:bodyPr anchor="ctr"/>
          <a:lstStyle>
            <a:lvl1pPr rtl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527D445F-B6F8-6B42-A263-BF9F1FDCA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4009" y="6372534"/>
            <a:ext cx="1078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10A385-0F3B-F247-8F81-E892B9D81B58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53A22F-49EF-674F-B947-12757FA983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552" y="1683143"/>
            <a:ext cx="11092897" cy="4428107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ts val="1600"/>
              </a:lnSpc>
              <a:spcBef>
                <a:spcPts val="400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just"/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ut labore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ut labore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ut labore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D85D3-B326-49CE-A652-2ABC4CD1778B}"/>
              </a:ext>
            </a:extLst>
          </p:cNvPr>
          <p:cNvSpPr/>
          <p:nvPr userDrawn="1"/>
        </p:nvSpPr>
        <p:spPr>
          <a:xfrm>
            <a:off x="396510" y="420786"/>
            <a:ext cx="108000" cy="984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41107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C5DFA31-45FF-4663-B7FD-3A0AFFFB55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4755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C5DFA31-45FF-4663-B7FD-3A0AFFFB5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08DF58-75D4-F44D-A8F2-EE8825377F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200" y="447254"/>
            <a:ext cx="11091600" cy="458344"/>
          </a:xfrm>
          <a:prstGeom prst="rect">
            <a:avLst/>
          </a:prstGeom>
        </p:spPr>
        <p:txBody>
          <a:bodyPr vert="horz" anchor="b"/>
          <a:lstStyle>
            <a:lvl1pPr algn="l" rtl="0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BCF9BE-BD7C-A140-ADD2-5368E55C61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8163" y="6356350"/>
            <a:ext cx="1928590" cy="363600"/>
          </a:xfrm>
          <a:prstGeom prst="rect">
            <a:avLst/>
          </a:prstGeom>
        </p:spPr>
        <p:txBody>
          <a:bodyPr anchor="ctr"/>
          <a:lstStyle>
            <a:lvl1pPr rtl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527D445F-B6F8-6B42-A263-BF9F1FDCA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4009" y="6356350"/>
            <a:ext cx="1078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10A385-0F3B-F247-8F81-E892B9D81B58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53A22F-49EF-674F-B947-12757FA983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552" y="1157161"/>
            <a:ext cx="11092897" cy="4954090"/>
          </a:xfrm>
          <a:prstGeom prst="rect">
            <a:avLst/>
          </a:prstGeo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400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just"/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ut labore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ut labore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ut labore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7051F2-6114-4E8D-BBD8-7F690A49D06F}"/>
              </a:ext>
            </a:extLst>
          </p:cNvPr>
          <p:cNvSpPr/>
          <p:nvPr userDrawn="1"/>
        </p:nvSpPr>
        <p:spPr>
          <a:xfrm>
            <a:off x="396510" y="404602"/>
            <a:ext cx="108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4338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E03459-A3F9-47E5-BE97-A000455700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6018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E03459-A3F9-47E5-BE97-A00045570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CD3C7FF7-6439-8F41-96F2-6540FD519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pt-PT" dirty="0"/>
              <a:t>Título exemplificativo</a:t>
            </a:r>
            <a:br>
              <a:rPr lang="pt-PT" dirty="0"/>
            </a:br>
            <a:r>
              <a:rPr lang="pt-PT" dirty="0"/>
              <a:t>em duas linhas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F998F71-29B1-FA44-912C-4161E1762D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446" y="3991656"/>
            <a:ext cx="10515600" cy="99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rtl="0">
              <a:defRPr/>
            </a:lvl1pPr>
          </a:lstStyle>
          <a:p>
            <a:pPr lvl="0"/>
            <a:r>
              <a:rPr lang="pt-PT" dirty="0"/>
              <a:t>Subtítulo exemplificativo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3286AE3-5C26-254B-9A45-DF97C6DF3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1951" y="589608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 rtl="0">
              <a:defRPr sz="20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298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52B84AA-1415-4D26-9951-A6846DCD7E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2537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52B84AA-1415-4D26-9951-A6846DCD7E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B797-6C34-7842-9B7B-99D2784EFA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52" y="1513211"/>
            <a:ext cx="11092897" cy="4598039"/>
          </a:xfrm>
          <a:prstGeom prst="rect">
            <a:avLst/>
          </a:prstGeom>
        </p:spPr>
        <p:txBody>
          <a:bodyPr/>
          <a:lstStyle>
            <a:lvl1pPr marL="228600" indent="-228600" rtl="0">
              <a:lnSpc>
                <a:spcPts val="1600"/>
              </a:lnSpc>
              <a:spcBef>
                <a:spcPts val="16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/>
              <a:t>Nível 1</a:t>
            </a:r>
          </a:p>
          <a:p>
            <a:pPr lvl="1"/>
            <a:r>
              <a:rPr lang="pt-PT" dirty="0"/>
              <a:t>Nível 2</a:t>
            </a:r>
          </a:p>
          <a:p>
            <a:pPr lvl="2"/>
            <a:r>
              <a:rPr lang="pt-PT" dirty="0"/>
              <a:t>Nível 3</a:t>
            </a:r>
          </a:p>
          <a:p>
            <a:pPr lvl="3"/>
            <a:r>
              <a:rPr lang="pt-PT" dirty="0"/>
              <a:t>Nível 4</a:t>
            </a:r>
          </a:p>
          <a:p>
            <a:pPr lvl="4"/>
            <a:r>
              <a:rPr lang="pt-PT" dirty="0"/>
              <a:t>Nível 5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B7527D1-8EFB-2746-A86E-1EB4F7B65C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8163" y="6432060"/>
            <a:ext cx="1928590" cy="363600"/>
          </a:xfrm>
          <a:prstGeom prst="rect">
            <a:avLst/>
          </a:prstGeom>
        </p:spPr>
        <p:txBody>
          <a:bodyPr anchor="ctr"/>
          <a:lstStyle>
            <a:lvl1pPr rtl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8C409AD7-7B20-A549-89AB-4212DE94A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4642" y="6356350"/>
            <a:ext cx="107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10A385-0F3B-F247-8F81-E892B9D81B58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0FA059-BDBF-47E5-B00D-55AD33DC1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200" y="406794"/>
            <a:ext cx="11091600" cy="458344"/>
          </a:xfrm>
          <a:prstGeom prst="rect">
            <a:avLst/>
          </a:prstGeom>
        </p:spPr>
        <p:txBody>
          <a:bodyPr vert="horz" anchor="b"/>
          <a:lstStyle>
            <a:lvl1pPr algn="l" rt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4ABF81-CFF4-4BE8-A7B5-10E02673642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50200" y="944402"/>
            <a:ext cx="11091600" cy="363601"/>
          </a:xfrm>
          <a:prstGeom prst="rect">
            <a:avLst/>
          </a:prstGeom>
        </p:spPr>
        <p:txBody>
          <a:bodyPr anchor="b"/>
          <a:lstStyle>
            <a:lvl1pPr marL="0" indent="0" algn="l" rtl="0">
              <a:lnSpc>
                <a:spcPts val="1600"/>
              </a:lnSpc>
              <a:spcBef>
                <a:spcPts val="4000"/>
              </a:spcBef>
              <a:buNone/>
              <a:defRPr lang="en-GB" sz="1800" b="1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07AB9F-7AB3-4326-957D-E31FA35AE698}"/>
              </a:ext>
            </a:extLst>
          </p:cNvPr>
          <p:cNvSpPr/>
          <p:nvPr userDrawn="1"/>
        </p:nvSpPr>
        <p:spPr>
          <a:xfrm>
            <a:off x="396510" y="364142"/>
            <a:ext cx="108000" cy="984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5218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3C38273-3BBB-46F3-A74E-59D173D695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415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3C38273-3BBB-46F3-A74E-59D173D69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C39D65-BD7A-374C-A70E-6566735E69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52" y="1537487"/>
            <a:ext cx="5287837" cy="4575850"/>
          </a:xfrm>
          <a:prstGeom prst="rect">
            <a:avLst/>
          </a:prstGeom>
        </p:spPr>
        <p:txBody>
          <a:bodyPr/>
          <a:lstStyle>
            <a:lvl1pPr rtl="0">
              <a:lnSpc>
                <a:spcPts val="1600"/>
              </a:lnSpc>
              <a:spcBef>
                <a:spcPts val="1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/>
              <a:t>Nível 1</a:t>
            </a:r>
          </a:p>
          <a:p>
            <a:pPr lvl="1"/>
            <a:r>
              <a:rPr lang="pt-PT" dirty="0"/>
              <a:t>Nível 2</a:t>
            </a:r>
          </a:p>
          <a:p>
            <a:pPr lvl="2"/>
            <a:r>
              <a:rPr lang="pt-PT" dirty="0"/>
              <a:t>Nível 3</a:t>
            </a:r>
          </a:p>
          <a:p>
            <a:pPr lvl="3"/>
            <a:r>
              <a:rPr lang="pt-PT" dirty="0"/>
              <a:t>Nível 4</a:t>
            </a:r>
          </a:p>
          <a:p>
            <a:pPr lvl="4"/>
            <a:r>
              <a:rPr lang="pt-PT" dirty="0"/>
              <a:t>Nível 5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797AB4-ABB0-714B-AF37-08CC400996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54611" y="1537487"/>
            <a:ext cx="5287838" cy="4575850"/>
          </a:xfrm>
          <a:prstGeom prst="rect">
            <a:avLst/>
          </a:prstGeom>
        </p:spPr>
        <p:txBody>
          <a:bodyPr/>
          <a:lstStyle>
            <a:lvl1pPr rtl="0">
              <a:lnSpc>
                <a:spcPts val="1600"/>
              </a:lnSpc>
              <a:spcBef>
                <a:spcPts val="16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rtl="0">
              <a:lnSpc>
                <a:spcPts val="1600"/>
              </a:lnSpc>
              <a:spcBef>
                <a:spcPts val="16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/>
              <a:t>Nível 1</a:t>
            </a:r>
          </a:p>
          <a:p>
            <a:pPr lvl="1"/>
            <a:r>
              <a:rPr lang="pt-PT" dirty="0"/>
              <a:t>Nível 2</a:t>
            </a:r>
          </a:p>
          <a:p>
            <a:pPr lvl="2"/>
            <a:r>
              <a:rPr lang="pt-PT" dirty="0"/>
              <a:t>Nível 3</a:t>
            </a:r>
          </a:p>
          <a:p>
            <a:pPr lvl="3"/>
            <a:r>
              <a:rPr lang="pt-PT" dirty="0"/>
              <a:t>Nível 4</a:t>
            </a:r>
          </a:p>
          <a:p>
            <a:pPr lvl="4"/>
            <a:r>
              <a:rPr lang="pt-PT" dirty="0"/>
              <a:t>Nível 5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4B593EC-1EB0-934B-B087-E83DF87DB7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163" y="6498444"/>
            <a:ext cx="1928590" cy="230832"/>
          </a:xfrm>
          <a:prstGeom prst="rect">
            <a:avLst/>
          </a:prstGeom>
        </p:spPr>
        <p:txBody>
          <a:bodyPr anchor="ctr">
            <a:spAutoFit/>
          </a:bodyPr>
          <a:lstStyle>
            <a:lvl1pPr rtl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8A4B797-5351-7E45-A43C-D661D15F5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4642" y="6356350"/>
            <a:ext cx="107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10A385-0F3B-F247-8F81-E892B9D81B58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D389E-5FA2-4BFD-AD21-647DDE938A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200" y="406794"/>
            <a:ext cx="11091600" cy="458344"/>
          </a:xfrm>
          <a:prstGeom prst="rect">
            <a:avLst/>
          </a:prstGeom>
        </p:spPr>
        <p:txBody>
          <a:bodyPr vert="horz" anchor="b"/>
          <a:lstStyle>
            <a:lvl1pPr algn="l" rt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A5196DC-0A14-4CEE-B18F-2CF79D23634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550200" y="944402"/>
            <a:ext cx="11091600" cy="363601"/>
          </a:xfrm>
          <a:prstGeom prst="rect">
            <a:avLst/>
          </a:prstGeom>
        </p:spPr>
        <p:txBody>
          <a:bodyPr anchor="b"/>
          <a:lstStyle>
            <a:lvl1pPr marL="0" indent="0" algn="l" rtl="0">
              <a:lnSpc>
                <a:spcPts val="1600"/>
              </a:lnSpc>
              <a:spcBef>
                <a:spcPts val="4000"/>
              </a:spcBef>
              <a:buNone/>
              <a:defRPr lang="en-GB" sz="1800" b="1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F15D27-099F-4367-BF17-BF44F8951A96}"/>
              </a:ext>
            </a:extLst>
          </p:cNvPr>
          <p:cNvSpPr/>
          <p:nvPr userDrawn="1"/>
        </p:nvSpPr>
        <p:spPr>
          <a:xfrm>
            <a:off x="396510" y="364142"/>
            <a:ext cx="108000" cy="984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251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4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128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7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E9472FF-E7CC-4E48-89DE-C1FA74EFCB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7777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E9472FF-E7CC-4E48-89DE-C1FA74EFC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BD2B8D8-FC9A-A84E-9120-736F77250B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15450" y="0"/>
            <a:ext cx="287655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866436D-C5FC-A04D-8265-F5635BE18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6BA57D-2363-F745-AC4C-FDFC34420D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7589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7B037E2-F0FF-4FCF-8F92-56230AD4D5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2775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7B037E2-F0FF-4FCF-8F92-56230AD4D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F56AE-E8A2-1548-AEAE-E529C14032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39200" y="0"/>
            <a:ext cx="33528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C5BECC4-CAD1-E343-BC85-208C0702B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211384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1778591-181F-454A-BC8F-69018304B9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1759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1778591-181F-454A-BC8F-69018304B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01D47-2209-394A-AE11-4A264B31FC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3FE3EFB-C2AE-9F4A-9F42-72DEE4DFB9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222495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39A9BD9-D665-4792-BA94-B8584AB603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2878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39A9BD9-D665-4792-BA94-B8584AB60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B3044-AE1D-154C-B7FA-CFE5515545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66549" y="173665"/>
            <a:ext cx="3925451" cy="651067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CA100C0-500B-7048-B057-A6CD8BE589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39840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C3E2B65-D641-4CFA-9431-7805CE019C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205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C3E2B65-D641-4CFA-9431-7805CE019C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A6C9A-E5B2-0340-B617-D4A69E283A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58200" y="0"/>
            <a:ext cx="37338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A680B2B-8A54-DC46-A520-77276204B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114769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73B6462-FBAF-4CFB-8CAD-F58642DBC5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7971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73B6462-FBAF-4CFB-8CAD-F58642DBC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05DC2-A5F4-694B-8C41-6D975E9CA8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CDE5092-A743-1747-A34B-F669F96EE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118020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CCC816-B212-436C-BB5C-0AB2FDC193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4118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Slide do think-cell" r:id="rId4" imgW="473" imgH="476" progId="TCLayout.ActiveDocument.1">
                  <p:embed/>
                </p:oleObj>
              </mc:Choice>
              <mc:Fallback>
                <p:oleObj name="Slide do think-cell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CCC816-B212-436C-BB5C-0AB2FDC19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AA44460-728B-B643-9CC0-474AFBFBE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rtl="0">
              <a:defRPr/>
            </a:lvl1pPr>
          </a:lstStyle>
          <a:p>
            <a:r>
              <a:rPr lang="pt-PT" dirty="0"/>
              <a:t>Título separador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764B1-1293-2840-8D08-9C312CCB5C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D9B9592-0750-3C43-B257-65E7C518B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3" y="3623062"/>
            <a:ext cx="7285074" cy="8159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pt-PT" dirty="0"/>
              <a:t>Subtítulo ou outras informações relevantes</a:t>
            </a:r>
          </a:p>
        </p:txBody>
      </p:sp>
    </p:spTree>
    <p:extLst>
      <p:ext uri="{BB962C8B-B14F-4D97-AF65-F5344CB8AC3E}">
        <p14:creationId xmlns:p14="http://schemas.microsoft.com/office/powerpoint/2010/main" val="21365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5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14.xml"/><Relationship Id="rId4" Type="http://schemas.openxmlformats.org/officeDocument/2006/relationships/slideLayout" Target="../slideLayouts/slideLayout13.xml"/><Relationship Id="rId9" Type="http://schemas.openxmlformats.org/officeDocument/2006/relationships/vmlDrawing" Target="../drawings/vmlDrawing13.v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1.v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tags" Target="../tags/tag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23.vml"/><Relationship Id="rId5" Type="http://schemas.openxmlformats.org/officeDocument/2006/relationships/theme" Target="../theme/theme6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8.vml"/><Relationship Id="rId7" Type="http://schemas.openxmlformats.org/officeDocument/2006/relationships/image" Target="../media/image1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tags" Target="../tags/tag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9.vml"/><Relationship Id="rId7" Type="http://schemas.openxmlformats.org/officeDocument/2006/relationships/image" Target="../media/image14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tags" Target="../tags/tag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0.vml"/><Relationship Id="rId7" Type="http://schemas.openxmlformats.org/officeDocument/2006/relationships/image" Target="../media/image14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0.bin"/><Relationship Id="rId4" Type="http://schemas.openxmlformats.org/officeDocument/2006/relationships/tags" Target="../tags/tag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31ADCD2-CB55-41C3-B54A-30D1A85672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5754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31ADCD2-CB55-41C3-B54A-30D1A8567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750A5-08E1-7E4A-8A39-E4E04513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46" y="24678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dirty="0"/>
              <a:t>Título exemplificativo </a:t>
            </a:r>
            <a:br>
              <a:rPr lang="pt-PT" dirty="0"/>
            </a:br>
            <a:r>
              <a:rPr lang="pt-PT" dirty="0"/>
              <a:t>em duas linhas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65814-C5AB-7B4C-8265-DD179B61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446" y="3991656"/>
            <a:ext cx="10515600" cy="99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Subtítulo exemplificativo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9409-1BB8-4E44-B37E-C2B5EEF2F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1951" y="589608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 rtl="0">
              <a:defRPr sz="20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04FC0-AD50-2944-905E-545CA21BD78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2432" y="698513"/>
            <a:ext cx="2052735" cy="5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DBDFC30-CB7E-474E-B6BD-C7DEE93674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50748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DBDFC30-CB7E-474E-B6BD-C7DEE93674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750A5-08E1-7E4A-8A39-E4E04513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46" y="24678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dirty="0"/>
              <a:t>Título exemplificativo </a:t>
            </a:r>
            <a:br>
              <a:rPr lang="pt-PT" dirty="0"/>
            </a:br>
            <a:r>
              <a:rPr lang="pt-PT" dirty="0"/>
              <a:t>em duas linhas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65814-C5AB-7B4C-8265-DD179B61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446" y="3991656"/>
            <a:ext cx="10515600" cy="99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Subtítulo exemplificativo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9409-1BB8-4E44-B37E-C2B5EEF2F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1950" y="5896082"/>
            <a:ext cx="3313649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 rtl="0">
              <a:defRPr sz="20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81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E13064F-C233-455E-BBD7-780E4A88FF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45338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Slide do think-cell" r:id="rId11" imgW="360" imgH="360" progId="TCLayout.ActiveDocument.1">
                  <p:embed/>
                </p:oleObj>
              </mc:Choice>
              <mc:Fallback>
                <p:oleObj name="Slide do think-cell" r:id="rId11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E13064F-C233-455E-BBD7-780E4A88FF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93B7648-A008-4B4B-92FC-7D92AA6251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A2610-5306-6149-A936-CF68AD40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/>
              <a:t>Título separador</a:t>
            </a:r>
          </a:p>
        </p:txBody>
      </p:sp>
    </p:spTree>
    <p:extLst>
      <p:ext uri="{BB962C8B-B14F-4D97-AF65-F5344CB8AC3E}">
        <p14:creationId xmlns:p14="http://schemas.microsoft.com/office/powerpoint/2010/main" val="402701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B890C85-3CDB-4F7A-BCB5-D5A7C10345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3013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Slide do think-cell" r:id="rId11" imgW="360" imgH="360" progId="TCLayout.ActiveDocument.1">
                  <p:embed/>
                </p:oleObj>
              </mc:Choice>
              <mc:Fallback>
                <p:oleObj name="Slide do think-cell" r:id="rId11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B890C85-3CDB-4F7A-BCB5-D5A7C1034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545EBF2-ED7B-6B48-9EB9-B4838EF337D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A2610-5306-6149-A936-CF68AD40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14" y="2239926"/>
            <a:ext cx="7285074" cy="13051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/>
              <a:t>Título separador</a:t>
            </a:r>
          </a:p>
        </p:txBody>
      </p:sp>
    </p:spTree>
    <p:extLst>
      <p:ext uri="{BB962C8B-B14F-4D97-AF65-F5344CB8AC3E}">
        <p14:creationId xmlns:p14="http://schemas.microsoft.com/office/powerpoint/2010/main" val="188567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712C3B4-916B-4A95-B999-AC7DA817F2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24509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712C3B4-916B-4A95-B999-AC7DA817F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C65562BA-2EF2-4AAB-A14B-111428E95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4642" y="6356350"/>
            <a:ext cx="107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10A385-0F3B-F247-8F81-E892B9D81B58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08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DC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88E7C7-553C-4C98-9E59-29E969977F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79083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Slide do think-cell" r:id="rId8" imgW="360" imgH="360" progId="TCLayout.ActiveDocument.1">
                  <p:embed/>
                </p:oleObj>
              </mc:Choice>
              <mc:Fallback>
                <p:oleObj name="Slide do think-cell" r:id="rId8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88E7C7-553C-4C98-9E59-29E969977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9E11C9A-A202-144D-B0A7-9DCB6CB8193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3823D2AC-7B7B-4058-9D6A-38FB8FE91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4642" y="6356350"/>
            <a:ext cx="1077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10A385-0F3B-F247-8F81-E892B9D81B58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414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0" r:id="rId2"/>
    <p:sldLayoutId id="2147483682" r:id="rId3"/>
    <p:sldLayoutId id="214748368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DC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FACD165-A6B3-44FC-BDDE-E2CB87EDD7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93495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FACD165-A6B3-44FC-BDDE-E2CB87EDD7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89A9469-A0FD-0A44-97ED-FCEB3052EC9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B7533E0-0B75-4D85-B1D6-F55CF82482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21920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B7533E0-0B75-4D85-B1D6-F55CF8248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499ABD-E277-4E4C-9B26-335D3BA8E6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7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FB01529-DD6C-4051-8D31-E42CEB9156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0467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Slide do think-cell" r:id="rId5" imgW="473" imgH="476" progId="TCLayout.ActiveDocument.1">
                  <p:embed/>
                </p:oleObj>
              </mc:Choice>
              <mc:Fallback>
                <p:oleObj name="Slide do think-cell" r:id="rId5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FB01529-DD6C-4051-8D31-E42CEB9156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499ABD-E277-4E4C-9B26-335D3BA8E6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3.emf"/><Relationship Id="rId18" Type="http://schemas.openxmlformats.org/officeDocument/2006/relationships/image" Target="../media/image20.jpe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19.jpeg"/><Relationship Id="rId2" Type="http://schemas.openxmlformats.org/officeDocument/2006/relationships/tags" Target="../tags/tag33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32.v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36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tags" Target="../tags/tag41.xml"/><Relationship Id="rId16" Type="http://schemas.openxmlformats.org/officeDocument/2006/relationships/image" Target="../media/image31.svg"/><Relationship Id="rId20" Type="http://schemas.openxmlformats.org/officeDocument/2006/relationships/image" Target="../media/image35.pn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19" Type="http://schemas.openxmlformats.org/officeDocument/2006/relationships/image" Target="../media/image34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tags" Target="../tags/tag87.xml"/><Relationship Id="rId50" Type="http://schemas.openxmlformats.org/officeDocument/2006/relationships/tags" Target="../tags/tag90.xml"/><Relationship Id="rId55" Type="http://schemas.openxmlformats.org/officeDocument/2006/relationships/notesSlide" Target="../notesSlides/notesSlide4.xml"/><Relationship Id="rId63" Type="http://schemas.openxmlformats.org/officeDocument/2006/relationships/chart" Target="../charts/chart6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3" Type="http://schemas.openxmlformats.org/officeDocument/2006/relationships/tags" Target="../tags/tag93.xml"/><Relationship Id="rId58" Type="http://schemas.openxmlformats.org/officeDocument/2006/relationships/chart" Target="../charts/chart1.xml"/><Relationship Id="rId5" Type="http://schemas.openxmlformats.org/officeDocument/2006/relationships/tags" Target="../tags/tag45.xml"/><Relationship Id="rId61" Type="http://schemas.openxmlformats.org/officeDocument/2006/relationships/chart" Target="../charts/chart4.xml"/><Relationship Id="rId19" Type="http://schemas.openxmlformats.org/officeDocument/2006/relationships/tags" Target="../tags/tag5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56" Type="http://schemas.openxmlformats.org/officeDocument/2006/relationships/oleObject" Target="../embeddings/oleObject34.bin"/><Relationship Id="rId8" Type="http://schemas.openxmlformats.org/officeDocument/2006/relationships/tags" Target="../tags/tag48.xml"/><Relationship Id="rId51" Type="http://schemas.openxmlformats.org/officeDocument/2006/relationships/tags" Target="../tags/tag91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59" Type="http://schemas.openxmlformats.org/officeDocument/2006/relationships/chart" Target="../charts/chart2.xml"/><Relationship Id="rId20" Type="http://schemas.openxmlformats.org/officeDocument/2006/relationships/tags" Target="../tags/tag60.xml"/><Relationship Id="rId41" Type="http://schemas.openxmlformats.org/officeDocument/2006/relationships/tags" Target="../tags/tag81.xml"/><Relationship Id="rId54" Type="http://schemas.openxmlformats.org/officeDocument/2006/relationships/slideLayout" Target="../slideLayouts/slideLayout18.xml"/><Relationship Id="rId62" Type="http://schemas.openxmlformats.org/officeDocument/2006/relationships/chart" Target="../charts/chart5.xml"/><Relationship Id="rId1" Type="http://schemas.openxmlformats.org/officeDocument/2006/relationships/vmlDrawing" Target="../drawings/vmlDrawing34.vml"/><Relationship Id="rId6" Type="http://schemas.openxmlformats.org/officeDocument/2006/relationships/tags" Target="../tags/tag46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tags" Target="../tags/tag89.xml"/><Relationship Id="rId57" Type="http://schemas.openxmlformats.org/officeDocument/2006/relationships/image" Target="../media/image3.emf"/><Relationship Id="rId10" Type="http://schemas.openxmlformats.org/officeDocument/2006/relationships/tags" Target="../tags/tag50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tags" Target="../tags/tag92.xml"/><Relationship Id="rId60" Type="http://schemas.openxmlformats.org/officeDocument/2006/relationships/chart" Target="../charts/chart3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2538C9-1DCB-4036-B0DD-9D30AA529D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2270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Slide do think-cell" r:id="rId5" imgW="473" imgH="476" progId="TCLayout.ActiveDocument.1">
                  <p:embed/>
                </p:oleObj>
              </mc:Choice>
              <mc:Fallback>
                <p:oleObj name="Slide do think-cell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2538C9-1DCB-4036-B0DD-9D30AA529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FD429BA4-60E6-43E7-BA01-ECB11B818DE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40000" contrast="20000"/>
          </a:blip>
          <a:stretch>
            <a:fillRect/>
          </a:stretch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7AAA8B6-5E18-44E0-901C-5CE5A8451A1E}"/>
              </a:ext>
            </a:extLst>
          </p:cNvPr>
          <p:cNvSpPr txBox="1">
            <a:spLocks/>
          </p:cNvSpPr>
          <p:nvPr/>
        </p:nvSpPr>
        <p:spPr>
          <a:xfrm>
            <a:off x="361068" y="2868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PT" sz="2800" cap="small" dirty="0"/>
              <a:t>A E-REDES como </a:t>
            </a:r>
            <a:r>
              <a:rPr lang="pt-PT" sz="2800" cap="small" dirty="0" err="1"/>
              <a:t>Enabler</a:t>
            </a:r>
            <a:r>
              <a:rPr lang="pt-PT" sz="2800" cap="small" dirty="0"/>
              <a:t> da Transição Energética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149C9-7F79-4CE1-9223-E53F893CC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7599" y="-304801"/>
            <a:ext cx="5764390" cy="32424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E51B3D-43E0-4D7B-8687-C72CD5358C7E}"/>
              </a:ext>
            </a:extLst>
          </p:cNvPr>
          <p:cNvSpPr/>
          <p:nvPr/>
        </p:nvSpPr>
        <p:spPr>
          <a:xfrm>
            <a:off x="290442" y="5566893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cap="small" dirty="0"/>
              <a:t>25 janeiro 2024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66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EA2807-6133-4772-BA95-1A4973CBB7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Slide do think-cell" r:id="rId12" imgW="473" imgH="476" progId="TCLayout.ActiveDocument.1">
                  <p:embed/>
                </p:oleObj>
              </mc:Choice>
              <mc:Fallback>
                <p:oleObj name="Slide do think-cell" r:id="rId12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EA2807-6133-4772-BA95-1A4973CBB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5999833-0D88-42A3-806D-0E0D488D05AE}"/>
              </a:ext>
            </a:extLst>
          </p:cNvPr>
          <p:cNvSpPr/>
          <p:nvPr/>
        </p:nvSpPr>
        <p:spPr>
          <a:xfrm>
            <a:off x="595085" y="743343"/>
            <a:ext cx="11046053" cy="73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485E4-6859-4DED-8D17-DC163CE0C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307" y="6506973"/>
            <a:ext cx="1078918" cy="365125"/>
          </a:xfrm>
        </p:spPr>
        <p:txBody>
          <a:bodyPr/>
          <a:lstStyle/>
          <a:p>
            <a:fld id="{9B10A385-0F3B-F247-8F81-E892B9D81B58}" type="slidenum">
              <a:rPr lang="pt-PT" smtClean="0">
                <a:latin typeface="+mn-lt"/>
              </a:rPr>
              <a:pPr/>
              <a:t>2</a:t>
            </a:fld>
            <a:endParaRPr lang="pt-PT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6E580-4666-479F-AC59-7B924FF3CAFF}"/>
              </a:ext>
            </a:extLst>
          </p:cNvPr>
          <p:cNvSpPr/>
          <p:nvPr/>
        </p:nvSpPr>
        <p:spPr>
          <a:xfrm>
            <a:off x="669669" y="606677"/>
            <a:ext cx="11445409" cy="73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t"/>
          <a:lstStyle/>
          <a:p>
            <a:pPr>
              <a:spcBef>
                <a:spcPts val="0"/>
              </a:spcBef>
            </a:pPr>
            <a:r>
              <a:rPr lang="pt-PT" b="1" dirty="0">
                <a:solidFill>
                  <a:schemeClr val="tx1"/>
                </a:solidFill>
              </a:rPr>
              <a:t>A E-REDES é o principal operador de redes de distribuição de energia elétrica em Portugal Continental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228579-6BCB-4274-9CBA-80FC1CC93ACC}"/>
              </a:ext>
            </a:extLst>
          </p:cNvPr>
          <p:cNvSpPr/>
          <p:nvPr/>
        </p:nvSpPr>
        <p:spPr>
          <a:xfrm>
            <a:off x="669669" y="260194"/>
            <a:ext cx="4858919" cy="297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lvl="0" eaLnBrk="0" hangingPunct="0"/>
            <a:endParaRPr lang="pt-PT" sz="1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ounded Rectangle 24">
            <a:extLst>
              <a:ext uri="{FF2B5EF4-FFF2-40B4-BE49-F238E27FC236}">
                <a16:creationId xmlns:a16="http://schemas.microsoft.com/office/drawing/2014/main" id="{1D449BA0-6017-F360-0A38-211586DE72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44449" y="4610126"/>
            <a:ext cx="1180384" cy="17257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3897C7AC-FDE2-86C7-B30F-863DD8A0A73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80310" y="5065186"/>
            <a:ext cx="112549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PT" sz="1400" b="1" dirty="0">
                <a:latin typeface="Calibri" pitchFamily="34" charset="0"/>
              </a:rPr>
              <a:t>Concessões</a:t>
            </a:r>
          </a:p>
          <a:p>
            <a:pPr algn="ctr">
              <a:spcBef>
                <a:spcPts val="300"/>
              </a:spcBef>
            </a:pPr>
            <a:r>
              <a:rPr lang="pt-PT" sz="1400" b="1" dirty="0">
                <a:latin typeface="Calibri" pitchFamily="34" charset="0"/>
              </a:rPr>
              <a:t>de </a:t>
            </a:r>
          </a:p>
          <a:p>
            <a:pPr algn="ctr">
              <a:spcBef>
                <a:spcPts val="300"/>
              </a:spcBef>
            </a:pPr>
            <a:r>
              <a:rPr lang="pt-PT" sz="1400" b="1" dirty="0">
                <a:latin typeface="Calibri" pitchFamily="34" charset="0"/>
              </a:rPr>
              <a:t>Rede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8BC932D5-0329-4367-D29F-9FF24A78DEB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20536" y="4610126"/>
            <a:ext cx="357190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PT" sz="1400" b="1" dirty="0">
              <a:latin typeface="Calibri" pitchFamily="34" charset="0"/>
            </a:endParaRP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pt-PT" sz="1400" b="1" dirty="0">
                <a:latin typeface="Calibri" pitchFamily="34" charset="0"/>
              </a:rPr>
              <a:t> Baixa tensão:</a:t>
            </a:r>
          </a:p>
          <a:p>
            <a:pPr marL="85725" indent="-85725">
              <a:spcBef>
                <a:spcPts val="300"/>
              </a:spcBef>
            </a:pPr>
            <a:r>
              <a:rPr lang="pt-PT" sz="1200" dirty="0">
                <a:latin typeface="Calibri" pitchFamily="34" charset="0"/>
              </a:rPr>
              <a:t>  278 concessões Municipais</a:t>
            </a:r>
          </a:p>
          <a:p>
            <a:pPr>
              <a:spcBef>
                <a:spcPts val="300"/>
              </a:spcBef>
            </a:pPr>
            <a:endParaRPr lang="pt-PT" sz="1400" dirty="0">
              <a:latin typeface="Calibri" pitchFamily="34" charset="0"/>
            </a:endParaRPr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pt-PT" sz="1400" b="1" dirty="0">
                <a:latin typeface="Calibri" pitchFamily="34" charset="0"/>
              </a:rPr>
              <a:t> Alta e Média tensão:</a:t>
            </a:r>
          </a:p>
          <a:p>
            <a:pPr marL="85725" indent="-85725">
              <a:spcBef>
                <a:spcPts val="300"/>
              </a:spcBef>
            </a:pPr>
            <a:r>
              <a:rPr lang="pt-PT" sz="1200" dirty="0">
                <a:latin typeface="Calibri" pitchFamily="34" charset="0"/>
              </a:rPr>
              <a:t>Concedida pelo governo (até 2043)</a:t>
            </a:r>
            <a:endParaRPr lang="pt-PT" sz="1400" dirty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pt-PT" sz="1400" b="1" dirty="0">
              <a:latin typeface="Calibri" pitchFamily="34" charset="0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B73AF267-C578-5B04-3394-B0804800D05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20506" y="4341695"/>
            <a:ext cx="317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pt-PT" sz="1400" b="1" dirty="0">
                <a:latin typeface="Calibri" pitchFamily="34" charset="0"/>
              </a:rPr>
              <a:t>Principais Responsabilidades</a:t>
            </a: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7B4357C2-855B-5F97-8726-AE6A1355B4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43062" y="4782686"/>
            <a:ext cx="5507254" cy="14487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6700" lvl="2" indent="-8572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>
                <a:latin typeface="Calibri" pitchFamily="34" charset="0"/>
              </a:rPr>
              <a:t>Planear, construir e manter </a:t>
            </a:r>
            <a:r>
              <a:rPr lang="pt-PT" sz="1200" dirty="0">
                <a:latin typeface="Calibri" pitchFamily="34" charset="0"/>
              </a:rPr>
              <a:t>a rede nacional de distribuição </a:t>
            </a:r>
          </a:p>
          <a:p>
            <a:pPr marL="266700" lvl="2" indent="-8572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>
                <a:latin typeface="Calibri" pitchFamily="34" charset="0"/>
              </a:rPr>
              <a:t>Assegurar a distribuição de energia elétrica </a:t>
            </a:r>
            <a:r>
              <a:rPr lang="pt-PT" sz="1200" dirty="0">
                <a:latin typeface="Calibri" pitchFamily="34" charset="0"/>
              </a:rPr>
              <a:t>com fiabilidade e qualidade </a:t>
            </a:r>
          </a:p>
          <a:p>
            <a:pPr marL="266700" lvl="2" indent="-8572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>
                <a:latin typeface="Calibri" pitchFamily="34" charset="0"/>
              </a:rPr>
              <a:t>Investir e manter a iluminação pública</a:t>
            </a:r>
          </a:p>
          <a:p>
            <a:pPr marL="266700" lvl="2" indent="-8572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>
                <a:latin typeface="Calibri" pitchFamily="34" charset="0"/>
              </a:rPr>
              <a:t>Cumprir com os requisitos definidos pela Entidade Reguladora</a:t>
            </a:r>
            <a:endParaRPr lang="pt-PT" sz="1200" dirty="0">
              <a:latin typeface="Calibri" pitchFamily="34" charset="0"/>
            </a:endParaRPr>
          </a:p>
          <a:p>
            <a:pPr marL="266700" lvl="2" indent="-85725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b="1" dirty="0">
                <a:latin typeface="Calibri" pitchFamily="34" charset="0"/>
              </a:rPr>
              <a:t>Fornecer serviços junto do mercado </a:t>
            </a:r>
            <a:r>
              <a:rPr lang="pt-PT" sz="1200" dirty="0">
                <a:latin typeface="Calibri" pitchFamily="34" charset="0"/>
              </a:rPr>
              <a:t>(e.g. comercializadores)</a:t>
            </a:r>
            <a:r>
              <a:rPr lang="pt-PT" sz="1200" b="1" dirty="0">
                <a:latin typeface="Calibri" pitchFamily="34" charset="0"/>
              </a:rPr>
              <a:t> </a:t>
            </a:r>
            <a:endParaRPr lang="pt-PT" sz="1200" dirty="0">
              <a:latin typeface="Calibri" pitchFamily="34" charset="0"/>
            </a:endParaRPr>
          </a:p>
        </p:txBody>
      </p:sp>
      <p:sp>
        <p:nvSpPr>
          <p:cNvPr id="14" name="Isosceles Triangle 28">
            <a:extLst>
              <a:ext uri="{FF2B5EF4-FFF2-40B4-BE49-F238E27FC236}">
                <a16:creationId xmlns:a16="http://schemas.microsoft.com/office/drawing/2014/main" id="{3B33CAC2-1F58-4B51-F366-74794BAE3D6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0000">
            <a:off x="4759209" y="5377662"/>
            <a:ext cx="1448729" cy="258780"/>
          </a:xfrm>
          <a:prstGeom prst="triangle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atin typeface="Calibri" pitchFamily="34" charset="0"/>
            </a:endParaRPr>
          </a:p>
        </p:txBody>
      </p: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id="{4CBFA6F2-6721-CB44-A2D2-F00455C16E68}"/>
              </a:ext>
            </a:extLst>
          </p:cNvPr>
          <p:cNvCxnSpPr/>
          <p:nvPr/>
        </p:nvCxnSpPr>
        <p:spPr>
          <a:xfrm rot="10800000" flipV="1">
            <a:off x="1020650" y="3926503"/>
            <a:ext cx="3655867" cy="2949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04CD20C9-F3A7-7F49-074B-970795B89638}"/>
              </a:ext>
            </a:extLst>
          </p:cNvPr>
          <p:cNvCxnSpPr>
            <a:cxnSpLocks/>
          </p:cNvCxnSpPr>
          <p:nvPr/>
        </p:nvCxnSpPr>
        <p:spPr>
          <a:xfrm flipH="1" flipV="1">
            <a:off x="6713579" y="3926506"/>
            <a:ext cx="4457772" cy="2949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D2A56141-8443-660B-57FC-CE81FD8E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>
            <a:off x="5712715" y="3614209"/>
            <a:ext cx="615582" cy="2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90">
            <a:extLst>
              <a:ext uri="{FF2B5EF4-FFF2-40B4-BE49-F238E27FC236}">
                <a16:creationId xmlns:a16="http://schemas.microsoft.com/office/drawing/2014/main" id="{5CEF9FFC-3DED-1080-1F1B-228FBF728E7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81795" y="1418255"/>
            <a:ext cx="9063813" cy="2508250"/>
            <a:chOff x="280954" y="1406511"/>
            <a:chExt cx="9798084" cy="2508250"/>
          </a:xfrm>
        </p:grpSpPr>
        <p:sp>
          <p:nvSpPr>
            <p:cNvPr id="20" name="Text Box 35">
              <a:extLst>
                <a:ext uri="{FF2B5EF4-FFF2-40B4-BE49-F238E27FC236}">
                  <a16:creationId xmlns:a16="http://schemas.microsoft.com/office/drawing/2014/main" id="{BC0D5358-E940-CABA-2875-D2CA30593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7761" y="1428736"/>
              <a:ext cx="1684079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PT" sz="1600" b="1" dirty="0">
                  <a:latin typeface="Calibri" pitchFamily="34" charset="0"/>
                </a:rPr>
                <a:t>Comercialização</a:t>
              </a:r>
            </a:p>
          </p:txBody>
        </p:sp>
        <p:sp>
          <p:nvSpPr>
            <p:cNvPr id="21" name="Text Box 35">
              <a:extLst>
                <a:ext uri="{FF2B5EF4-FFF2-40B4-BE49-F238E27FC236}">
                  <a16:creationId xmlns:a16="http://schemas.microsoft.com/office/drawing/2014/main" id="{0131FA2A-79C1-0DE7-FC4E-8692706DE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53" y="1428736"/>
              <a:ext cx="10681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PT" sz="1600" b="1" dirty="0">
                  <a:latin typeface="Calibri" pitchFamily="34" charset="0"/>
                </a:rPr>
                <a:t>Produção</a:t>
              </a:r>
            </a:p>
          </p:txBody>
        </p:sp>
        <p:sp>
          <p:nvSpPr>
            <p:cNvPr id="23" name="Text Box 35">
              <a:extLst>
                <a:ext uri="{FF2B5EF4-FFF2-40B4-BE49-F238E27FC236}">
                  <a16:creationId xmlns:a16="http://schemas.microsoft.com/office/drawing/2014/main" id="{2F4146E7-C0C5-2ED9-2EBD-4C27C6D57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977" y="1428736"/>
              <a:ext cx="131814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PT" sz="1600" b="1" dirty="0">
                  <a:latin typeface="Calibri" pitchFamily="34" charset="0"/>
                </a:rPr>
                <a:t>Distribuição</a:t>
              </a:r>
            </a:p>
          </p:txBody>
        </p:sp>
        <p:sp>
          <p:nvSpPr>
            <p:cNvPr id="25" name="Text Box 35">
              <a:extLst>
                <a:ext uri="{FF2B5EF4-FFF2-40B4-BE49-F238E27FC236}">
                  <a16:creationId xmlns:a16="http://schemas.microsoft.com/office/drawing/2014/main" id="{D3828722-7A31-4D8F-0B5B-44BD9F256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273" y="1406511"/>
              <a:ext cx="12007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PT" sz="1600" b="1" dirty="0">
                  <a:latin typeface="Calibri" pitchFamily="34" charset="0"/>
                </a:rPr>
                <a:t>Transporte</a:t>
              </a:r>
            </a:p>
          </p:txBody>
        </p:sp>
        <p:sp>
          <p:nvSpPr>
            <p:cNvPr id="26" name="Chevron 51">
              <a:extLst>
                <a:ext uri="{FF2B5EF4-FFF2-40B4-BE49-F238E27FC236}">
                  <a16:creationId xmlns:a16="http://schemas.microsoft.com/office/drawing/2014/main" id="{34D099EF-F140-E522-6F22-3DDD3AE7E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429" y="1755761"/>
              <a:ext cx="1846263" cy="2147888"/>
            </a:xfrm>
            <a:prstGeom prst="chevron">
              <a:avLst>
                <a:gd name="adj" fmla="val 21157"/>
              </a:avLst>
            </a:prstGeom>
            <a:blipFill dpi="0" rotWithShape="1">
              <a:blip r:embed="rId15"/>
              <a:srcRect/>
              <a:stretch>
                <a:fillRect/>
              </a:stretch>
            </a:blipFill>
            <a:ln w="9525" algn="ctr">
              <a:solidFill>
                <a:srgbClr val="3333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Chevron 52" descr="distribuicao">
              <a:extLst>
                <a:ext uri="{FF2B5EF4-FFF2-40B4-BE49-F238E27FC236}">
                  <a16:creationId xmlns:a16="http://schemas.microsoft.com/office/drawing/2014/main" id="{20D499FC-1248-0558-12BA-7E5A7ABC2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1768461"/>
              <a:ext cx="2592387" cy="2135188"/>
            </a:xfrm>
            <a:prstGeom prst="chevron">
              <a:avLst>
                <a:gd name="adj" fmla="val 17706"/>
              </a:avLst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19050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28" name="Pentagon 53" descr="Produção">
              <a:extLst>
                <a:ext uri="{FF2B5EF4-FFF2-40B4-BE49-F238E27FC236}">
                  <a16:creationId xmlns:a16="http://schemas.microsoft.com/office/drawing/2014/main" id="{2A59CB6C-4176-9DEF-47E2-6924DE9FE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54" y="1755761"/>
              <a:ext cx="2593975" cy="2159000"/>
            </a:xfrm>
            <a:prstGeom prst="homePlate">
              <a:avLst>
                <a:gd name="adj" fmla="val 19485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 algn="ctr">
              <a:solidFill>
                <a:srgbClr val="3333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29" name="Pentagon 48" descr="COMERCIALIZACAO">
              <a:extLst>
                <a:ext uri="{FF2B5EF4-FFF2-40B4-BE49-F238E27FC236}">
                  <a16:creationId xmlns:a16="http://schemas.microsoft.com/office/drawing/2014/main" id="{0725F576-1F36-D33A-DB6E-D51D175C6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388" y="1744649"/>
              <a:ext cx="3295650" cy="2170112"/>
            </a:xfrm>
            <a:prstGeom prst="chevron">
              <a:avLst>
                <a:gd name="adj" fmla="val 17498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 algn="ctr">
              <a:solidFill>
                <a:srgbClr val="3333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30" name="Imagem 29">
            <a:extLst>
              <a:ext uri="{FF2B5EF4-FFF2-40B4-BE49-F238E27FC236}">
                <a16:creationId xmlns:a16="http://schemas.microsoft.com/office/drawing/2014/main" id="{C88537C0-BCE6-BEF7-85AD-DDFC9E2BB1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83574" y="3614209"/>
            <a:ext cx="797249" cy="2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EA2807-6133-4772-BA95-1A4973CBB7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Slide do think-cell" r:id="rId5" imgW="473" imgH="476" progId="TCLayout.ActiveDocument.1">
                  <p:embed/>
                </p:oleObj>
              </mc:Choice>
              <mc:Fallback>
                <p:oleObj name="Slide do think-cell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EA2807-6133-4772-BA95-1A4973CBB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5999833-0D88-42A3-806D-0E0D488D05AE}"/>
              </a:ext>
            </a:extLst>
          </p:cNvPr>
          <p:cNvSpPr/>
          <p:nvPr/>
        </p:nvSpPr>
        <p:spPr>
          <a:xfrm>
            <a:off x="595085" y="743343"/>
            <a:ext cx="11046053" cy="73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485E4-6859-4DED-8D17-DC163CE0C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307" y="6506973"/>
            <a:ext cx="1078918" cy="365125"/>
          </a:xfrm>
        </p:spPr>
        <p:txBody>
          <a:bodyPr/>
          <a:lstStyle/>
          <a:p>
            <a:fld id="{9B10A385-0F3B-F247-8F81-E892B9D81B58}" type="slidenum">
              <a:rPr lang="pt-PT" smtClean="0">
                <a:latin typeface="+mn-lt"/>
              </a:rPr>
              <a:pPr/>
              <a:t>3</a:t>
            </a:fld>
            <a:endParaRPr lang="pt-PT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6E580-4666-479F-AC59-7B924FF3CAFF}"/>
              </a:ext>
            </a:extLst>
          </p:cNvPr>
          <p:cNvSpPr/>
          <p:nvPr/>
        </p:nvSpPr>
        <p:spPr>
          <a:xfrm>
            <a:off x="669669" y="568755"/>
            <a:ext cx="11445409" cy="73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t"/>
          <a:lstStyle/>
          <a:p>
            <a:pPr>
              <a:spcBef>
                <a:spcPts val="0"/>
              </a:spcBef>
            </a:pPr>
            <a:r>
              <a:rPr lang="pt-PT" b="1" dirty="0">
                <a:solidFill>
                  <a:schemeClr val="tx1"/>
                </a:solidFill>
              </a:rPr>
              <a:t>A E-REDES assegura a distribuição de energia elétrica de forma eficiente a cerca de 6,5 Milhões de Clientes através de uma rede com mais de 235 mil km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228579-6BCB-4274-9CBA-80FC1CC93ACC}"/>
              </a:ext>
            </a:extLst>
          </p:cNvPr>
          <p:cNvSpPr/>
          <p:nvPr/>
        </p:nvSpPr>
        <p:spPr>
          <a:xfrm>
            <a:off x="669669" y="260194"/>
            <a:ext cx="4858919" cy="297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lvl="0" eaLnBrk="0" hangingPunct="0"/>
            <a:endParaRPr lang="pt-PT" sz="1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BB3A31-F87E-4046-B41D-208044C37941}"/>
              </a:ext>
            </a:extLst>
          </p:cNvPr>
          <p:cNvSpPr/>
          <p:nvPr/>
        </p:nvSpPr>
        <p:spPr>
          <a:xfrm>
            <a:off x="1103672" y="2802072"/>
            <a:ext cx="219073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Clientes ligado</a:t>
            </a:r>
            <a:r>
              <a:rPr lang="pt-PT" sz="1400" dirty="0">
                <a:solidFill>
                  <a:srgbClr val="000000"/>
                </a:solidFill>
                <a:ea typeface="Roboto" panose="02000000000000000000" pitchFamily="2" charset="0"/>
              </a:rPr>
              <a:t>s à rede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A8AAB1F-B008-42CA-ACC5-FF1191CE5E7F}"/>
              </a:ext>
            </a:extLst>
          </p:cNvPr>
          <p:cNvSpPr/>
          <p:nvPr/>
        </p:nvSpPr>
        <p:spPr>
          <a:xfrm>
            <a:off x="1208285" y="2422194"/>
            <a:ext cx="1390069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~</a:t>
            </a:r>
            <a:r>
              <a:rPr lang="pt-PT" sz="20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6,5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M</a:t>
            </a:r>
            <a:endParaRPr lang="pt-P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90ADD412-D4C5-4E38-9036-99119DDE0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5133" y="2625238"/>
            <a:ext cx="468000" cy="468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D158AA7-6B1B-4B97-B4FB-E3E5E8E27A90}"/>
              </a:ext>
            </a:extLst>
          </p:cNvPr>
          <p:cNvSpPr/>
          <p:nvPr/>
        </p:nvSpPr>
        <p:spPr>
          <a:xfrm>
            <a:off x="4863178" y="2798280"/>
            <a:ext cx="3069578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Energia distribuída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0670BA1-1FD2-4399-AA23-5F50FDA9CA4A}"/>
              </a:ext>
            </a:extLst>
          </p:cNvPr>
          <p:cNvSpPr/>
          <p:nvPr/>
        </p:nvSpPr>
        <p:spPr>
          <a:xfrm>
            <a:off x="4933496" y="2406531"/>
            <a:ext cx="1286494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lang="pt-PT" sz="20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45,9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TWh</a:t>
            </a:r>
            <a:endParaRPr lang="pt-P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9A9BA619-240B-42AA-A55C-38B7AF0267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50466" y="2642458"/>
            <a:ext cx="504705" cy="468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F408394-F6CA-4F35-9E70-40C91B2CD418}"/>
              </a:ext>
            </a:extLst>
          </p:cNvPr>
          <p:cNvSpPr/>
          <p:nvPr/>
        </p:nvSpPr>
        <p:spPr>
          <a:xfrm>
            <a:off x="1088776" y="4023022"/>
            <a:ext cx="1904802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dirty="0">
                <a:solidFill>
                  <a:srgbClr val="000000"/>
                </a:solidFill>
                <a:ea typeface="Roboto" panose="02000000000000000000" pitchFamily="2" charset="0"/>
              </a:rPr>
              <a:t>C</a:t>
            </a:r>
            <a:r>
              <a:rPr kumimoji="0" 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olaboradores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0D7E0394-1F22-4756-AC61-85D5745C5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3419" y="3743473"/>
            <a:ext cx="288566" cy="53732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DF7FE37-1249-4647-93CD-63CB1C75EB0D}"/>
              </a:ext>
            </a:extLst>
          </p:cNvPr>
          <p:cNvSpPr/>
          <p:nvPr/>
        </p:nvSpPr>
        <p:spPr>
          <a:xfrm>
            <a:off x="1198518" y="3535853"/>
            <a:ext cx="1059256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~</a:t>
            </a:r>
            <a:r>
              <a:rPr lang="pt-PT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2.700</a:t>
            </a:r>
            <a:endParaRPr lang="pt-PT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9BEC20-9A5E-43BA-AEE6-8DA22FCC8157}"/>
              </a:ext>
            </a:extLst>
          </p:cNvPr>
          <p:cNvSpPr/>
          <p:nvPr/>
        </p:nvSpPr>
        <p:spPr>
          <a:xfrm>
            <a:off x="4955171" y="4095928"/>
            <a:ext cx="1921778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Parceiros externos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DB06709-5244-4B00-BB00-2CFFB13B2767}"/>
              </a:ext>
            </a:extLst>
          </p:cNvPr>
          <p:cNvSpPr/>
          <p:nvPr/>
        </p:nvSpPr>
        <p:spPr>
          <a:xfrm>
            <a:off x="5023950" y="3653025"/>
            <a:ext cx="1331318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~7.400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F5CB1F9-ABA9-4795-BDF1-56E19473F3FC}"/>
              </a:ext>
            </a:extLst>
          </p:cNvPr>
          <p:cNvSpPr/>
          <p:nvPr/>
        </p:nvSpPr>
        <p:spPr>
          <a:xfrm>
            <a:off x="1059645" y="5351681"/>
            <a:ext cx="2464882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kms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 de rede de distribuição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C9E2FD3-6383-4BDD-A1B8-B9E6535BA4D1}"/>
              </a:ext>
            </a:extLst>
          </p:cNvPr>
          <p:cNvSpPr/>
          <p:nvPr/>
        </p:nvSpPr>
        <p:spPr>
          <a:xfrm>
            <a:off x="1172365" y="4968468"/>
            <a:ext cx="1111561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~</a:t>
            </a:r>
            <a:r>
              <a:rPr lang="pt-PT" sz="20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235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k</a:t>
            </a:r>
            <a:endParaRPr lang="pt-P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1DCC0EE-88ED-4D97-987E-6FC62CAFFB9B}"/>
              </a:ext>
            </a:extLst>
          </p:cNvPr>
          <p:cNvGrpSpPr/>
          <p:nvPr/>
        </p:nvGrpSpPr>
        <p:grpSpPr>
          <a:xfrm>
            <a:off x="681242" y="5080534"/>
            <a:ext cx="468000" cy="468000"/>
            <a:chOff x="7980746" y="1955270"/>
            <a:chExt cx="530511" cy="387449"/>
          </a:xfrm>
        </p:grpSpPr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BFC38719-3250-40D0-B468-CC207422B47D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980746" y="1955270"/>
              <a:ext cx="387449" cy="387449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1D7FD99D-D1FD-46D4-9E9E-5565E71AD631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276208" y="2025432"/>
              <a:ext cx="235049" cy="302991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B9C02AEB-973F-4AAD-A38E-3228A9907319}"/>
              </a:ext>
            </a:extLst>
          </p:cNvPr>
          <p:cNvSpPr/>
          <p:nvPr/>
        </p:nvSpPr>
        <p:spPr>
          <a:xfrm>
            <a:off x="5153197" y="4891374"/>
            <a:ext cx="977662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71 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k</a:t>
            </a:r>
            <a:endParaRPr lang="pt-P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AB782D-94F1-4B5A-9E12-A7F280C7BF13}"/>
              </a:ext>
            </a:extLst>
          </p:cNvPr>
          <p:cNvSpPr/>
          <p:nvPr/>
        </p:nvSpPr>
        <p:spPr>
          <a:xfrm>
            <a:off x="5064943" y="5314348"/>
            <a:ext cx="3111015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Postos de transformação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7595A0-922F-4FF7-A8D1-E81E56ADCCBF}"/>
              </a:ext>
            </a:extLst>
          </p:cNvPr>
          <p:cNvGrpSpPr/>
          <p:nvPr/>
        </p:nvGrpSpPr>
        <p:grpSpPr>
          <a:xfrm>
            <a:off x="4537210" y="5178232"/>
            <a:ext cx="534449" cy="392714"/>
            <a:chOff x="4327447" y="5237163"/>
            <a:chExt cx="653138" cy="445366"/>
          </a:xfrm>
        </p:grpSpPr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DBB7098B-F1E2-4E35-BBBA-A6D4B83B9E13}"/>
                </a:ext>
              </a:extLst>
            </p:cNvPr>
            <p:cNvPicPr>
              <a:picLocks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t="24818" r="-7564"/>
            <a:stretch/>
          </p:blipFill>
          <p:spPr>
            <a:xfrm>
              <a:off x="4372185" y="5250529"/>
              <a:ext cx="608400" cy="432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C49C15D-1438-4F9B-9C91-181807598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18680" r="-380" b="1"/>
            <a:stretch/>
          </p:blipFill>
          <p:spPr>
            <a:xfrm>
              <a:off x="4327447" y="5237163"/>
              <a:ext cx="606444" cy="432000"/>
            </a:xfrm>
            <a:prstGeom prst="rect">
              <a:avLst/>
            </a:prstGeom>
            <a:solidFill>
              <a:srgbClr val="FDCD00"/>
            </a:solidFill>
          </p:spPr>
        </p:pic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CEEDB29-C984-4FA7-9B7F-39202A8138E5}"/>
              </a:ext>
            </a:extLst>
          </p:cNvPr>
          <p:cNvCxnSpPr>
            <a:cxnSpLocks/>
          </p:cNvCxnSpPr>
          <p:nvPr/>
        </p:nvCxnSpPr>
        <p:spPr>
          <a:xfrm>
            <a:off x="664555" y="2067468"/>
            <a:ext cx="39570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A9E18B8-EC7D-4B93-9379-C165B2551856}"/>
              </a:ext>
            </a:extLst>
          </p:cNvPr>
          <p:cNvSpPr txBox="1"/>
          <p:nvPr/>
        </p:nvSpPr>
        <p:spPr>
          <a:xfrm>
            <a:off x="631290" y="1714544"/>
            <a:ext cx="395701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cap="small" dirty="0">
                <a:solidFill>
                  <a:schemeClr val="accent1">
                    <a:lumMod val="75000"/>
                  </a:schemeClr>
                </a:solidFill>
              </a:rPr>
              <a:t>E-REDES em Portugal (2023)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16CF45A-699F-C042-B04E-E647BBB23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2046" y="3805478"/>
            <a:ext cx="288566" cy="5373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0E3892-FC29-1459-4992-65BEE8F99DFA}"/>
              </a:ext>
            </a:extLst>
          </p:cNvPr>
          <p:cNvSpPr/>
          <p:nvPr/>
        </p:nvSpPr>
        <p:spPr>
          <a:xfrm>
            <a:off x="8485983" y="2887646"/>
            <a:ext cx="3069578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TIEPI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1206B-E452-4504-63CB-9957B1A7F3C4}"/>
              </a:ext>
            </a:extLst>
          </p:cNvPr>
          <p:cNvSpPr/>
          <p:nvPr/>
        </p:nvSpPr>
        <p:spPr>
          <a:xfrm>
            <a:off x="8417887" y="2450424"/>
            <a:ext cx="1631516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>
              <a:tabLst>
                <a:tab pos="442913" algn="l"/>
              </a:tabLst>
              <a:defRPr/>
            </a:pPr>
            <a:r>
              <a:rPr lang="pt-PT" sz="20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48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minutos</a:t>
            </a:r>
            <a:r>
              <a:rPr lang="pt-PT" sz="20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pt-P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C42E9-AA1C-1EE7-D98A-060190DF5100}"/>
              </a:ext>
            </a:extLst>
          </p:cNvPr>
          <p:cNvSpPr/>
          <p:nvPr/>
        </p:nvSpPr>
        <p:spPr>
          <a:xfrm>
            <a:off x="8492503" y="4085223"/>
            <a:ext cx="3069578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</a:rPr>
              <a:t>Contadores Inteligentes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F672D0-C9A8-FEE9-5B55-DE384477C931}"/>
              </a:ext>
            </a:extLst>
          </p:cNvPr>
          <p:cNvSpPr/>
          <p:nvPr/>
        </p:nvSpPr>
        <p:spPr>
          <a:xfrm>
            <a:off x="8557955" y="3700525"/>
            <a:ext cx="2082156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tabLst>
                <a:tab pos="442913" algn="l"/>
              </a:tabLst>
              <a:defRPr/>
            </a:pPr>
            <a:r>
              <a:rPr lang="pt-PT" sz="20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5,6M</a:t>
            </a:r>
            <a:endParaRPr lang="pt-P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3FEE1-DF8E-A8D9-8F8C-CA572D74DFF0}"/>
              </a:ext>
            </a:extLst>
          </p:cNvPr>
          <p:cNvSpPr/>
          <p:nvPr/>
        </p:nvSpPr>
        <p:spPr>
          <a:xfrm>
            <a:off x="8522227" y="5386776"/>
            <a:ext cx="3069578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dirty="0">
                <a:solidFill>
                  <a:srgbClr val="000000"/>
                </a:solidFill>
                <a:ea typeface="Roboto" panose="02000000000000000000" pitchFamily="2" charset="0"/>
              </a:rPr>
              <a:t>Novas ligações à rede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D51DFB-45E5-901F-89C9-F250BAF5D6A0}"/>
              </a:ext>
            </a:extLst>
          </p:cNvPr>
          <p:cNvSpPr/>
          <p:nvPr/>
        </p:nvSpPr>
        <p:spPr>
          <a:xfrm>
            <a:off x="8587679" y="4921868"/>
            <a:ext cx="1980004" cy="4718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tabLst>
                <a:tab pos="442913" algn="l"/>
              </a:tabLst>
              <a:defRPr/>
            </a:pPr>
            <a:r>
              <a:rPr lang="pt-PT" sz="20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48 k</a:t>
            </a:r>
            <a:endParaRPr lang="pt-P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FE9E681-C985-E103-D7E6-4A4F194B92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27834" y="5057164"/>
            <a:ext cx="514368" cy="5143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89786E-2A41-EF88-A7F5-17432A9DB6EF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70000"/>
          </a:blip>
          <a:stretch>
            <a:fillRect/>
          </a:stretch>
        </p:blipFill>
        <p:spPr>
          <a:xfrm>
            <a:off x="8021190" y="2664817"/>
            <a:ext cx="297119" cy="3839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F7BAD4E-D20E-C89E-FAE9-639408F3834A}"/>
              </a:ext>
            </a:extLst>
          </p:cNvPr>
          <p:cNvSpPr/>
          <p:nvPr/>
        </p:nvSpPr>
        <p:spPr>
          <a:xfrm>
            <a:off x="8362177" y="5456633"/>
            <a:ext cx="1635613" cy="6621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marL="92075" algn="ctr">
              <a:spcAft>
                <a:spcPts val="600"/>
              </a:spcAft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Graphic 63">
            <a:extLst>
              <a:ext uri="{FF2B5EF4-FFF2-40B4-BE49-F238E27FC236}">
                <a16:creationId xmlns:a16="http://schemas.microsoft.com/office/drawing/2014/main" id="{63CEAC8E-EEF3-9B6D-B874-BEFDE7C83B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21190" y="3914206"/>
            <a:ext cx="3436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EA2807-6133-4772-BA95-1A4973CBB7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0650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Slide do think-cell" r:id="rId56" imgW="473" imgH="476" progId="TCLayout.ActiveDocument.1">
                  <p:embed/>
                </p:oleObj>
              </mc:Choice>
              <mc:Fallback>
                <p:oleObj name="Slide do think-cell" r:id="rId56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1EA2807-6133-4772-BA95-1A4973CBB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5999833-0D88-42A3-806D-0E0D488D05AE}"/>
              </a:ext>
            </a:extLst>
          </p:cNvPr>
          <p:cNvSpPr/>
          <p:nvPr/>
        </p:nvSpPr>
        <p:spPr>
          <a:xfrm>
            <a:off x="595085" y="743343"/>
            <a:ext cx="11046053" cy="73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485E4-6859-4DED-8D17-DC163CE0C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307" y="6506973"/>
            <a:ext cx="1078918" cy="365125"/>
          </a:xfrm>
        </p:spPr>
        <p:txBody>
          <a:bodyPr/>
          <a:lstStyle/>
          <a:p>
            <a:fld id="{9B10A385-0F3B-F247-8F81-E892B9D81B58}" type="slidenum">
              <a:rPr lang="pt-PT" smtClean="0">
                <a:latin typeface="+mn-lt"/>
              </a:rPr>
              <a:pPr/>
              <a:t>4</a:t>
            </a:fld>
            <a:endParaRPr lang="pt-PT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A6E580-4666-479F-AC59-7B924FF3CAFF}"/>
              </a:ext>
            </a:extLst>
          </p:cNvPr>
          <p:cNvSpPr/>
          <p:nvPr/>
        </p:nvSpPr>
        <p:spPr>
          <a:xfrm>
            <a:off x="669670" y="512556"/>
            <a:ext cx="10800436" cy="739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t"/>
          <a:lstStyle/>
          <a:p>
            <a:pPr>
              <a:spcBef>
                <a:spcPts val="0"/>
              </a:spcBef>
            </a:pPr>
            <a:r>
              <a:rPr lang="pt-PT" b="1" dirty="0">
                <a:solidFill>
                  <a:schemeClr val="tx1"/>
                </a:solidFill>
              </a:rPr>
              <a:t>Adicionalmente a E-REDES tem um forte compromisso com a transição energética que tem vindo a acelerar de forma expressiva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228579-6BCB-4274-9CBA-80FC1CC93ACC}"/>
              </a:ext>
            </a:extLst>
          </p:cNvPr>
          <p:cNvSpPr/>
          <p:nvPr/>
        </p:nvSpPr>
        <p:spPr>
          <a:xfrm>
            <a:off x="669669" y="260194"/>
            <a:ext cx="4858919" cy="297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lvl="0" eaLnBrk="0" hangingPunct="0"/>
            <a:endParaRPr lang="pt-PT" sz="1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Rectangle 226">
            <a:extLst>
              <a:ext uri="{FF2B5EF4-FFF2-40B4-BE49-F238E27FC236}">
                <a16:creationId xmlns:a16="http://schemas.microsoft.com/office/drawing/2014/main" id="{66C36D97-2527-D475-C5D1-FEDB34D6546B}"/>
              </a:ext>
            </a:extLst>
          </p:cNvPr>
          <p:cNvSpPr/>
          <p:nvPr/>
        </p:nvSpPr>
        <p:spPr>
          <a:xfrm>
            <a:off x="8120063" y="1776413"/>
            <a:ext cx="3235325" cy="20574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" name="Rectangle 227">
            <a:extLst>
              <a:ext uri="{FF2B5EF4-FFF2-40B4-BE49-F238E27FC236}">
                <a16:creationId xmlns:a16="http://schemas.microsoft.com/office/drawing/2014/main" id="{0F102694-81B2-922D-65CE-7B2C953AC911}"/>
              </a:ext>
            </a:extLst>
          </p:cNvPr>
          <p:cNvSpPr/>
          <p:nvPr/>
        </p:nvSpPr>
        <p:spPr>
          <a:xfrm>
            <a:off x="646114" y="1776413"/>
            <a:ext cx="3236912" cy="204787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" name="Rectangle 228">
            <a:extLst>
              <a:ext uri="{FF2B5EF4-FFF2-40B4-BE49-F238E27FC236}">
                <a16:creationId xmlns:a16="http://schemas.microsoft.com/office/drawing/2014/main" id="{1DCED378-8966-CBF2-8E2C-C85130BA5D46}"/>
              </a:ext>
            </a:extLst>
          </p:cNvPr>
          <p:cNvSpPr/>
          <p:nvPr/>
        </p:nvSpPr>
        <p:spPr>
          <a:xfrm>
            <a:off x="4313239" y="4152900"/>
            <a:ext cx="3230561" cy="216039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" name="Rectangle 230">
            <a:extLst>
              <a:ext uri="{FF2B5EF4-FFF2-40B4-BE49-F238E27FC236}">
                <a16:creationId xmlns:a16="http://schemas.microsoft.com/office/drawing/2014/main" id="{746363B0-3E04-1006-D235-4CC18C69CC87}"/>
              </a:ext>
            </a:extLst>
          </p:cNvPr>
          <p:cNvSpPr/>
          <p:nvPr/>
        </p:nvSpPr>
        <p:spPr>
          <a:xfrm>
            <a:off x="4313238" y="1776413"/>
            <a:ext cx="3235325" cy="20574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7" name="TextBox 236">
            <a:extLst>
              <a:ext uri="{FF2B5EF4-FFF2-40B4-BE49-F238E27FC236}">
                <a16:creationId xmlns:a16="http://schemas.microsoft.com/office/drawing/2014/main" id="{583436BB-E06A-736E-508B-E707D6292EAA}"/>
              </a:ext>
            </a:extLst>
          </p:cNvPr>
          <p:cNvSpPr txBox="1"/>
          <p:nvPr/>
        </p:nvSpPr>
        <p:spPr>
          <a:xfrm>
            <a:off x="8283575" y="1627188"/>
            <a:ext cx="2200275" cy="523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Ligação à Rede*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[k un]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8" name="TextBox 237">
            <a:extLst>
              <a:ext uri="{FF2B5EF4-FFF2-40B4-BE49-F238E27FC236}">
                <a16:creationId xmlns:a16="http://schemas.microsoft.com/office/drawing/2014/main" id="{B798585D-4060-8A1E-A492-2FF713A55610}"/>
              </a:ext>
            </a:extLst>
          </p:cNvPr>
          <p:cNvSpPr txBox="1"/>
          <p:nvPr/>
        </p:nvSpPr>
        <p:spPr>
          <a:xfrm>
            <a:off x="809625" y="1560513"/>
            <a:ext cx="2290763" cy="3079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Produtores Energia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[un]</a:t>
            </a:r>
          </a:p>
        </p:txBody>
      </p:sp>
      <p:sp>
        <p:nvSpPr>
          <p:cNvPr id="129" name="TextBox 238">
            <a:extLst>
              <a:ext uri="{FF2B5EF4-FFF2-40B4-BE49-F238E27FC236}">
                <a16:creationId xmlns:a16="http://schemas.microsoft.com/office/drawing/2014/main" id="{BEF213C9-82D1-A967-FC4E-A36FEDEEF592}"/>
              </a:ext>
            </a:extLst>
          </p:cNvPr>
          <p:cNvSpPr txBox="1"/>
          <p:nvPr/>
        </p:nvSpPr>
        <p:spPr>
          <a:xfrm>
            <a:off x="4564064" y="3998913"/>
            <a:ext cx="2144713" cy="3079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Mobilidade Elétrica </a:t>
            </a: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[un]</a:t>
            </a:r>
            <a:endParaRPr kumimoji="0" lang="pt-P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" name="TextBox 239">
            <a:extLst>
              <a:ext uri="{FF2B5EF4-FFF2-40B4-BE49-F238E27FC236}">
                <a16:creationId xmlns:a16="http://schemas.microsoft.com/office/drawing/2014/main" id="{E2EA7505-BA65-1C71-7C41-E6CCEBDBAA60}"/>
              </a:ext>
            </a:extLst>
          </p:cNvPr>
          <p:cNvSpPr txBox="1"/>
          <p:nvPr/>
        </p:nvSpPr>
        <p:spPr>
          <a:xfrm>
            <a:off x="820738" y="3998913"/>
            <a:ext cx="2794000" cy="3079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Autoconsumo Individual </a:t>
            </a: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[k un]</a:t>
            </a:r>
            <a:endParaRPr kumimoji="0" lang="pt-PT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TextBox 240">
            <a:extLst>
              <a:ext uri="{FF2B5EF4-FFF2-40B4-BE49-F238E27FC236}">
                <a16:creationId xmlns:a16="http://schemas.microsoft.com/office/drawing/2014/main" id="{D8D09A24-3073-F225-9B62-54081012B017}"/>
              </a:ext>
            </a:extLst>
          </p:cNvPr>
          <p:cNvSpPr txBox="1"/>
          <p:nvPr/>
        </p:nvSpPr>
        <p:spPr>
          <a:xfrm>
            <a:off x="4402138" y="1627188"/>
            <a:ext cx="2603500" cy="3079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Autoconsumo Coletivo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[un]</a:t>
            </a:r>
          </a:p>
        </p:txBody>
      </p:sp>
      <p:graphicFrame>
        <p:nvGraphicFramePr>
          <p:cNvPr id="234" name="Chart 3">
            <a:extLst>
              <a:ext uri="{FF2B5EF4-FFF2-40B4-BE49-F238E27FC236}">
                <a16:creationId xmlns:a16="http://schemas.microsoft.com/office/drawing/2014/main" id="{A74F0B56-4A4A-2285-5C21-8C35C3D6CC2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17433434"/>
              </p:ext>
            </p:extLst>
          </p:nvPr>
        </p:nvGraphicFramePr>
        <p:xfrm>
          <a:off x="8358188" y="2513013"/>
          <a:ext cx="2727325" cy="112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cxnSp>
        <p:nvCxnSpPr>
          <p:cNvPr id="133" name="Straight Connector 293">
            <a:extLst>
              <a:ext uri="{FF2B5EF4-FFF2-40B4-BE49-F238E27FC236}">
                <a16:creationId xmlns:a16="http://schemas.microsoft.com/office/drawing/2014/main" id="{CBDC7CBF-ED3F-BADE-950E-7B0F6F74FDA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8866188" y="2214563"/>
            <a:ext cx="0" cy="2635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294">
            <a:extLst>
              <a:ext uri="{FF2B5EF4-FFF2-40B4-BE49-F238E27FC236}">
                <a16:creationId xmlns:a16="http://schemas.microsoft.com/office/drawing/2014/main" id="{E31AAD0E-A85D-D147-A715-28F9739193D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866187" y="2214563"/>
            <a:ext cx="17081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295">
            <a:extLst>
              <a:ext uri="{FF2B5EF4-FFF2-40B4-BE49-F238E27FC236}">
                <a16:creationId xmlns:a16="http://schemas.microsoft.com/office/drawing/2014/main" id="{AAFEB19A-F814-2ECC-A586-00F58F01AF9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574338" y="221456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Rectangle 296">
            <a:extLst>
              <a:ext uri="{FF2B5EF4-FFF2-40B4-BE49-F238E27FC236}">
                <a16:creationId xmlns:a16="http://schemas.microsoft.com/office/drawing/2014/main" id="{298B0B5E-D188-1126-C346-895B51CCBF0B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8691563" y="360838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7" name="Rectangle 297">
            <a:extLst>
              <a:ext uri="{FF2B5EF4-FFF2-40B4-BE49-F238E27FC236}">
                <a16:creationId xmlns:a16="http://schemas.microsoft.com/office/drawing/2014/main" id="{2BD379F3-41B8-BD98-0850-293EA50E1EF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9545638" y="360838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Rectangle 298">
            <a:extLst>
              <a:ext uri="{FF2B5EF4-FFF2-40B4-BE49-F238E27FC236}">
                <a16:creationId xmlns:a16="http://schemas.microsoft.com/office/drawing/2014/main" id="{03ADB225-E44E-0E25-090A-DBAC358270B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399713" y="360838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1403E94C-59EF-481E-A547-86E813EEADC6}" type="datetime'''''''''''''202''''''''''3'''''''''">
              <a:rPr lang="pt-PT" altLang="en-US" sz="1200" b="1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2023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Rectangle 299">
            <a:extLst>
              <a:ext uri="{FF2B5EF4-FFF2-40B4-BE49-F238E27FC236}">
                <a16:creationId xmlns:a16="http://schemas.microsoft.com/office/drawing/2014/main" id="{FF7D828D-F412-4E88-24FE-E6E2BF0CFA7A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8696325" y="2516188"/>
            <a:ext cx="339725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A90BE4F8-FB56-4D11-9188-2353215276F9}" type="datetime'''''''9''''''''''''''''2'''''''''',''''''''8'''''''">
              <a:rPr lang="pt-PT" altLang="en-US" sz="1200" b="1" smtClean="0">
                <a:solidFill>
                  <a:srgbClr val="000000"/>
                </a:solidFill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92,8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0" name="Rectangle 300">
            <a:extLst>
              <a:ext uri="{FF2B5EF4-FFF2-40B4-BE49-F238E27FC236}">
                <a16:creationId xmlns:a16="http://schemas.microsoft.com/office/drawing/2014/main" id="{6A33094F-911A-B835-3085-D594096E873C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9509125" y="2436813"/>
            <a:ext cx="423863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7A4DE7E1-F66E-4A38-8367-8DAC821F8F49}" type="datetime'''''''''''''''1''''''01'''''''''''''',''''''''5'''">
              <a:rPr lang="pt-PT" altLang="en-US" sz="1200" b="1" smtClean="0">
                <a:solidFill>
                  <a:srgbClr val="000000"/>
                </a:solidFill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101,5</a:t>
            </a:fld>
            <a:endParaRPr kumimoji="0" lang="pt-PT" sz="1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1" name="Rectangle 302">
            <a:extLst>
              <a:ext uri="{FF2B5EF4-FFF2-40B4-BE49-F238E27FC236}">
                <a16:creationId xmlns:a16="http://schemas.microsoft.com/office/drawing/2014/main" id="{30A5427E-5F84-D1C1-7692-9265128657AC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10363200" y="2405063"/>
            <a:ext cx="423863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35E621E5-6F0B-4F5A-BF61-550EEB094B6B}" type="datetime'10''''''''''''''''''''''''4'''''',9'''''''''''''''''''''''''''">
              <a:rPr lang="pt-PT" altLang="en-US" sz="1200" b="1" smtClean="0">
                <a:solidFill>
                  <a:srgbClr val="000000"/>
                </a:solidFill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104,9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F3B1230-D48B-6639-C503-7085EE5B93E2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9442450" y="2085975"/>
            <a:ext cx="555625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6296E-4B70-4A2A-B9A2-260315AC12B8}" type="datetime'''''''''''''''''''''''''+''''''''1''''''''''''''''''''3''%'''">
              <a:rPr lang="en-US" altLang="en-US" sz="1200" b="1" smtClean="0">
                <a:solidFill>
                  <a:srgbClr val="00B050"/>
                </a:solidFill>
                <a:effectLst/>
              </a:rPr>
              <a:pPr/>
              <a:t>+13%</a:t>
            </a:fld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35" name="Chart 3">
            <a:extLst>
              <a:ext uri="{FF2B5EF4-FFF2-40B4-BE49-F238E27FC236}">
                <a16:creationId xmlns:a16="http://schemas.microsoft.com/office/drawing/2014/main" id="{551F1838-7355-3BC4-F162-0A5796E955ED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06525698"/>
              </p:ext>
            </p:extLst>
          </p:nvPr>
        </p:nvGraphicFramePr>
        <p:xfrm>
          <a:off x="984250" y="2251075"/>
          <a:ext cx="2665413" cy="120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cxnSp>
        <p:nvCxnSpPr>
          <p:cNvPr id="144" name="Straight Connector 320">
            <a:extLst>
              <a:ext uri="{FF2B5EF4-FFF2-40B4-BE49-F238E27FC236}">
                <a16:creationId xmlns:a16="http://schemas.microsoft.com/office/drawing/2014/main" id="{AB0C15BC-D6F3-DD2E-553A-57266DF0C7E4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1482725" y="2247900"/>
            <a:ext cx="0" cy="5603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321">
            <a:extLst>
              <a:ext uri="{FF2B5EF4-FFF2-40B4-BE49-F238E27FC236}">
                <a16:creationId xmlns:a16="http://schemas.microsoft.com/office/drawing/2014/main" id="{717AB98F-783C-6EEB-60A2-18B56693D318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482725" y="2247900"/>
            <a:ext cx="16668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322">
            <a:extLst>
              <a:ext uri="{FF2B5EF4-FFF2-40B4-BE49-F238E27FC236}">
                <a16:creationId xmlns:a16="http://schemas.microsoft.com/office/drawing/2014/main" id="{B3C3F614-D621-7227-DA01-0E253C0BE8D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3149600" y="22479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ectangle 324">
            <a:extLst>
              <a:ext uri="{FF2B5EF4-FFF2-40B4-BE49-F238E27FC236}">
                <a16:creationId xmlns:a16="http://schemas.microsoft.com/office/drawing/2014/main" id="{D6B5FC65-5AD9-4717-4FC6-830428BCB578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1308100" y="3243263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Rectangle 329">
            <a:extLst>
              <a:ext uri="{FF2B5EF4-FFF2-40B4-BE49-F238E27FC236}">
                <a16:creationId xmlns:a16="http://schemas.microsoft.com/office/drawing/2014/main" id="{C6985D1E-52A7-83F6-9C6F-DC5AA4966388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2141538" y="3243263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Rectangle 330">
            <a:extLst>
              <a:ext uri="{FF2B5EF4-FFF2-40B4-BE49-F238E27FC236}">
                <a16:creationId xmlns:a16="http://schemas.microsoft.com/office/drawing/2014/main" id="{53E8949C-8717-07C9-B2A7-51D99A5400C9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2974975" y="3243263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A80645B4-40F9-4376-89C3-C787FE39D04C}" type="datetime'''''2''0''''''''''''''''''''''''2''''''3'''''">
              <a:rPr lang="pt-PT" altLang="en-US" sz="1200" b="1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2023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85355B01-C8F2-4174-21FD-B1C74B8FC7C6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1979612" y="2119313"/>
            <a:ext cx="674688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8DF61-E08A-4C24-9F46-1375DD6DAF9A}" type="datetime'''+''''''2''''''''''''''6''''2''''''''''''''''''''''''''%'">
              <a:rPr lang="en-US" altLang="en-US" sz="1200" b="1" smtClean="0">
                <a:solidFill>
                  <a:srgbClr val="00B050"/>
                </a:solidFill>
                <a:effectLst/>
              </a:rPr>
              <a:pPr/>
              <a:t>+262%</a:t>
            </a:fld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36" name="Chart 3">
            <a:extLst>
              <a:ext uri="{FF2B5EF4-FFF2-40B4-BE49-F238E27FC236}">
                <a16:creationId xmlns:a16="http://schemas.microsoft.com/office/drawing/2014/main" id="{659F01A3-4CC9-237F-5208-F6DCBC80A1B2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96325579"/>
              </p:ext>
            </p:extLst>
          </p:nvPr>
        </p:nvGraphicFramePr>
        <p:xfrm>
          <a:off x="4586288" y="4594225"/>
          <a:ext cx="2816225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cxnSp>
        <p:nvCxnSpPr>
          <p:cNvPr id="152" name="Straight Connector 399">
            <a:extLst>
              <a:ext uri="{FF2B5EF4-FFF2-40B4-BE49-F238E27FC236}">
                <a16:creationId xmlns:a16="http://schemas.microsoft.com/office/drawing/2014/main" id="{8918FEA7-A17B-B0B3-C426-837BDFD8E316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V="1">
            <a:off x="5110163" y="4591050"/>
            <a:ext cx="0" cy="849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401">
            <a:extLst>
              <a:ext uri="{FF2B5EF4-FFF2-40B4-BE49-F238E27FC236}">
                <a16:creationId xmlns:a16="http://schemas.microsoft.com/office/drawing/2014/main" id="{C028F83A-8506-AE2D-B328-1A50D7660B2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5110163" y="4591050"/>
            <a:ext cx="17668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405">
            <a:extLst>
              <a:ext uri="{FF2B5EF4-FFF2-40B4-BE49-F238E27FC236}">
                <a16:creationId xmlns:a16="http://schemas.microsoft.com/office/drawing/2014/main" id="{3A47472C-92C5-24E9-E860-2DB03105EA0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6877050" y="45910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ectangle 406">
            <a:extLst>
              <a:ext uri="{FF2B5EF4-FFF2-40B4-BE49-F238E27FC236}">
                <a16:creationId xmlns:a16="http://schemas.microsoft.com/office/drawing/2014/main" id="{6C0C9507-8F38-5D72-817A-CDE1597C1731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4935538" y="5984875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6" name="Rectangle 407">
            <a:extLst>
              <a:ext uri="{FF2B5EF4-FFF2-40B4-BE49-F238E27FC236}">
                <a16:creationId xmlns:a16="http://schemas.microsoft.com/office/drawing/2014/main" id="{EE900D2D-5176-EDBC-FE2F-9E61C9F2E1EC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5818188" y="5984875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7" name="Rectangle 408">
            <a:extLst>
              <a:ext uri="{FF2B5EF4-FFF2-40B4-BE49-F238E27FC236}">
                <a16:creationId xmlns:a16="http://schemas.microsoft.com/office/drawing/2014/main" id="{457DA78E-234B-5C2B-FED3-19D8274203D2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6702425" y="5984875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8892B18D-FDDD-4FC8-9D80-56B2E8730EE6}" type="datetime'''''2''''''''''''''''''''02''''''''3'''''''''''''''">
              <a:rPr lang="pt-PT" altLang="en-US" sz="1200" b="1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2023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3B6D212B-5F0F-5215-BDCF-0A84AEF1CA19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5656262" y="4462463"/>
            <a:ext cx="674688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A78EF-212E-4459-B469-C1DE073ACD98}" type="datetime'''''+''''''''''''''''''264''''''''''''''''%'''''">
              <a:rPr lang="en-US" altLang="en-US" sz="1200" b="1" smtClean="0">
                <a:solidFill>
                  <a:srgbClr val="00B050"/>
                </a:solidFill>
                <a:effectLst/>
              </a:rPr>
              <a:pPr/>
              <a:t>+264%</a:t>
            </a:fld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37" name="Chart 3">
            <a:extLst>
              <a:ext uri="{FF2B5EF4-FFF2-40B4-BE49-F238E27FC236}">
                <a16:creationId xmlns:a16="http://schemas.microsoft.com/office/drawing/2014/main" id="{87D7B080-94DC-7CE8-7A28-D674EDEAE24E}"/>
              </a:ext>
            </a:extLst>
          </p:cNvPr>
          <p:cNvGraphicFramePr/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059509456"/>
              </p:ext>
            </p:extLst>
          </p:nvPr>
        </p:nvGraphicFramePr>
        <p:xfrm>
          <a:off x="984250" y="4518025"/>
          <a:ext cx="2647950" cy="13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cxnSp>
        <p:nvCxnSpPr>
          <p:cNvPr id="160" name="Straight Connector 427">
            <a:extLst>
              <a:ext uri="{FF2B5EF4-FFF2-40B4-BE49-F238E27FC236}">
                <a16:creationId xmlns:a16="http://schemas.microsoft.com/office/drawing/2014/main" id="{6D675ED6-F12E-E5FA-9F1F-E73B8DBC7F51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 flipV="1">
            <a:off x="1479550" y="4514850"/>
            <a:ext cx="0" cy="4635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428">
            <a:extLst>
              <a:ext uri="{FF2B5EF4-FFF2-40B4-BE49-F238E27FC236}">
                <a16:creationId xmlns:a16="http://schemas.microsoft.com/office/drawing/2014/main" id="{35BD7CFF-D817-4D03-0DEA-FCC8CC9A4807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479550" y="4514850"/>
            <a:ext cx="16557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429">
            <a:extLst>
              <a:ext uri="{FF2B5EF4-FFF2-40B4-BE49-F238E27FC236}">
                <a16:creationId xmlns:a16="http://schemas.microsoft.com/office/drawing/2014/main" id="{0B01521B-5D7A-6100-3E76-F6C60059FDA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3135313" y="45148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Rectangle 430">
            <a:extLst>
              <a:ext uri="{FF2B5EF4-FFF2-40B4-BE49-F238E27FC236}">
                <a16:creationId xmlns:a16="http://schemas.microsoft.com/office/drawing/2014/main" id="{8D04EC1A-C31D-4163-35B6-9EE8FDB252DD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1304925" y="565943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Rectangle 431">
            <a:extLst>
              <a:ext uri="{FF2B5EF4-FFF2-40B4-BE49-F238E27FC236}">
                <a16:creationId xmlns:a16="http://schemas.microsoft.com/office/drawing/2014/main" id="{378F89DA-10AF-2F12-FC0A-9DE09ECFF6BF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2133600" y="565943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Rectangle 432">
            <a:extLst>
              <a:ext uri="{FF2B5EF4-FFF2-40B4-BE49-F238E27FC236}">
                <a16:creationId xmlns:a16="http://schemas.microsoft.com/office/drawing/2014/main" id="{B03D5F31-1D8C-A6B6-8269-BE298BAD7F27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2960688" y="565943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B5FAF911-C1BA-4228-9B26-D088A218356E}" type="datetime'''''2''''''''''0''''''''''''2''''''''''''''''''''3'''''''">
              <a:rPr lang="pt-PT" altLang="en-US" sz="1200" b="1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2023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4DC4754-4A43-E478-646F-AEBC76E13DA9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2028825" y="4386263"/>
            <a:ext cx="555625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8212EC-9259-4AE7-BA82-F4E2B123DDEA}" type="datetime'''''+''''''''''''''78''''''''''''''''%'''''''">
              <a:rPr lang="en-US" altLang="en-US" sz="1200" b="1" smtClean="0">
                <a:solidFill>
                  <a:srgbClr val="00B050"/>
                </a:solidFill>
                <a:effectLst/>
              </a:rPr>
              <a:pPr/>
              <a:t>+78%</a:t>
            </a:fld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38" name="Chart 3">
            <a:extLst>
              <a:ext uri="{FF2B5EF4-FFF2-40B4-BE49-F238E27FC236}">
                <a16:creationId xmlns:a16="http://schemas.microsoft.com/office/drawing/2014/main" id="{B8BEEDB6-2695-1952-F9A1-EE0FC0052628}"/>
              </a:ext>
            </a:extLst>
          </p:cNvPr>
          <p:cNvGraphicFramePr/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864049247"/>
              </p:ext>
            </p:extLst>
          </p:nvPr>
        </p:nvGraphicFramePr>
        <p:xfrm>
          <a:off x="4483100" y="2217738"/>
          <a:ext cx="2816225" cy="160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cxnSp>
        <p:nvCxnSpPr>
          <p:cNvPr id="168" name="Straight Connector 551">
            <a:extLst>
              <a:ext uri="{FF2B5EF4-FFF2-40B4-BE49-F238E27FC236}">
                <a16:creationId xmlns:a16="http://schemas.microsoft.com/office/drawing/2014/main" id="{D9192493-F579-DEA2-F451-EBBBB3E3837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 flipV="1">
            <a:off x="5006975" y="2214563"/>
            <a:ext cx="0" cy="10826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552">
            <a:extLst>
              <a:ext uri="{FF2B5EF4-FFF2-40B4-BE49-F238E27FC236}">
                <a16:creationId xmlns:a16="http://schemas.microsoft.com/office/drawing/2014/main" id="{B3E2074D-E67E-301E-336E-938EBE1A2CD6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5006975" y="2214563"/>
            <a:ext cx="17668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553">
            <a:extLst>
              <a:ext uri="{FF2B5EF4-FFF2-40B4-BE49-F238E27FC236}">
                <a16:creationId xmlns:a16="http://schemas.microsoft.com/office/drawing/2014/main" id="{78A75D7A-2F72-6825-9E22-698A821920A3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6773863" y="2214563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Rectangle 554">
            <a:extLst>
              <a:ext uri="{FF2B5EF4-FFF2-40B4-BE49-F238E27FC236}">
                <a16:creationId xmlns:a16="http://schemas.microsoft.com/office/drawing/2014/main" id="{F904228E-7C31-AC96-E633-489E0A6BFBF5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4832350" y="360838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Rectangle 555">
            <a:extLst>
              <a:ext uri="{FF2B5EF4-FFF2-40B4-BE49-F238E27FC236}">
                <a16:creationId xmlns:a16="http://schemas.microsoft.com/office/drawing/2014/main" id="{637B7C63-0108-7619-031B-B8330F4123DB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5715000" y="360838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Rectangle 556">
            <a:extLst>
              <a:ext uri="{FF2B5EF4-FFF2-40B4-BE49-F238E27FC236}">
                <a16:creationId xmlns:a16="http://schemas.microsoft.com/office/drawing/2014/main" id="{BD9E8CE9-81D9-1493-F684-E0131F3B6D75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6599238" y="3608388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7628F74C-CE63-4087-B5E8-3C735720E71D}" type="datetime'''''''2''''''''''''''''''''''0''''''''''23'''''''''''''''''''">
              <a:rPr lang="pt-PT" altLang="en-US" sz="1200" b="1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2023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EB2A9DF-D7EE-1837-DDD0-F146C38AED47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5462588" y="2085975"/>
            <a:ext cx="854075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5489C-4ED9-4D66-8DFE-95ED31419028}" type="datetime'''''+''''2'''''' ''9''''''''''''00''''%'''''''''''''''''">
              <a:rPr lang="en-US" altLang="en-US" sz="1200" b="1" smtClean="0">
                <a:solidFill>
                  <a:srgbClr val="00B050"/>
                </a:solidFill>
                <a:effectLst/>
              </a:rPr>
              <a:pPr/>
              <a:t>+2 900%</a:t>
            </a:fld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5" name="Rectangle 39">
            <a:extLst>
              <a:ext uri="{FF2B5EF4-FFF2-40B4-BE49-F238E27FC236}">
                <a16:creationId xmlns:a16="http://schemas.microsoft.com/office/drawing/2014/main" id="{DC1F199D-00A4-DEF0-F78B-EC7F25090352}"/>
              </a:ext>
            </a:extLst>
          </p:cNvPr>
          <p:cNvSpPr/>
          <p:nvPr/>
        </p:nvSpPr>
        <p:spPr>
          <a:xfrm>
            <a:off x="8120063" y="4152900"/>
            <a:ext cx="3230561" cy="216039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TextBox 40">
            <a:extLst>
              <a:ext uri="{FF2B5EF4-FFF2-40B4-BE49-F238E27FC236}">
                <a16:creationId xmlns:a16="http://schemas.microsoft.com/office/drawing/2014/main" id="{6C52FDAC-F6DB-5AD9-7096-C2138CD34638}"/>
              </a:ext>
            </a:extLst>
          </p:cNvPr>
          <p:cNvSpPr txBox="1"/>
          <p:nvPr/>
        </p:nvSpPr>
        <p:spPr>
          <a:xfrm>
            <a:off x="8283575" y="3998913"/>
            <a:ext cx="1893888" cy="3079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Ligações 5G </a:t>
            </a:r>
            <a:r>
              <a:rPr kumimoji="0" lang="pt-PT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[k un]</a:t>
            </a:r>
          </a:p>
        </p:txBody>
      </p:sp>
      <p:graphicFrame>
        <p:nvGraphicFramePr>
          <p:cNvPr id="239" name="Chart 3">
            <a:extLst>
              <a:ext uri="{FF2B5EF4-FFF2-40B4-BE49-F238E27FC236}">
                <a16:creationId xmlns:a16="http://schemas.microsoft.com/office/drawing/2014/main" id="{9DAED9B5-3287-5343-20BB-72A73E928C93}"/>
              </a:ext>
            </a:extLst>
          </p:cNvPr>
          <p:cNvGraphicFramePr/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594726782"/>
              </p:ext>
            </p:extLst>
          </p:nvPr>
        </p:nvGraphicFramePr>
        <p:xfrm>
          <a:off x="8358188" y="4584700"/>
          <a:ext cx="2727325" cy="153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p:cxnSp>
        <p:nvCxnSpPr>
          <p:cNvPr id="178" name="Straight Connector 42">
            <a:extLst>
              <a:ext uri="{FF2B5EF4-FFF2-40B4-BE49-F238E27FC236}">
                <a16:creationId xmlns:a16="http://schemas.microsoft.com/office/drawing/2014/main" id="{8A0ED99F-52B9-708C-1662-F6BAAFCCE59E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 flipV="1">
            <a:off x="8866188" y="4581525"/>
            <a:ext cx="0" cy="3508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43">
            <a:extLst>
              <a:ext uri="{FF2B5EF4-FFF2-40B4-BE49-F238E27FC236}">
                <a16:creationId xmlns:a16="http://schemas.microsoft.com/office/drawing/2014/main" id="{93FDD5EF-AF8F-EDE8-F7E0-B1F8991F0D92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8866187" y="4581525"/>
            <a:ext cx="17081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44">
            <a:extLst>
              <a:ext uri="{FF2B5EF4-FFF2-40B4-BE49-F238E27FC236}">
                <a16:creationId xmlns:a16="http://schemas.microsoft.com/office/drawing/2014/main" id="{E146B1B3-F99A-F004-D492-33D881355B3A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10574338" y="458152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Rectangle 45">
            <a:extLst>
              <a:ext uri="{FF2B5EF4-FFF2-40B4-BE49-F238E27FC236}">
                <a16:creationId xmlns:a16="http://schemas.microsoft.com/office/drawing/2014/main" id="{D5FECA5C-D0E6-E200-1FA4-309E0E0477DE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8691563" y="5908675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Rectangle 46">
            <a:extLst>
              <a:ext uri="{FF2B5EF4-FFF2-40B4-BE49-F238E27FC236}">
                <a16:creationId xmlns:a16="http://schemas.microsoft.com/office/drawing/2014/main" id="{F9D6EF3D-A78F-44F3-2C58-7773F8A4CFE4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9545638" y="5908675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pt-PT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Rectangle 47">
            <a:extLst>
              <a:ext uri="{FF2B5EF4-FFF2-40B4-BE49-F238E27FC236}">
                <a16:creationId xmlns:a16="http://schemas.microsoft.com/office/drawing/2014/main" id="{931B0A24-FF81-3DFC-616B-6D2AE803EE32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10399713" y="5908675"/>
            <a:ext cx="349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2777B0CC-CAD1-4238-BE62-CFD8B60EE30A}" type="datetime'''2''''''''''''''''0''''''''''''''23'''''''''''''''''''''''">
              <a:rPr lang="pt-PT" altLang="en-US" sz="1200" b="1" smtClean="0">
                <a:solidFill>
                  <a:srgbClr val="000000"/>
                </a:solidFill>
              </a:rPr>
              <a:pPr/>
              <a:t>2023</a:t>
            </a:fld>
            <a:endParaRPr kumimoji="0" lang="pt-PT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A5089F3-A189-271B-B3B9-E5F1F7318FCA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9442450" y="4452938"/>
            <a:ext cx="555625" cy="2587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FE222-EA1A-48F0-AB5A-D3DF2F58CAA8}" type="datetime'''''''+''''''29''%'">
              <a:rPr lang="en-US" altLang="en-US" sz="1200" b="1" smtClean="0">
                <a:solidFill>
                  <a:srgbClr val="00B050"/>
                </a:solidFill>
                <a:effectLst/>
              </a:rPr>
              <a:pPr/>
              <a:t>+29%</a:t>
            </a:fld>
            <a:endParaRPr kumimoji="0" lang="en-US" sz="1200" b="1" i="0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5" name="TextBox 455">
            <a:extLst>
              <a:ext uri="{FF2B5EF4-FFF2-40B4-BE49-F238E27FC236}">
                <a16:creationId xmlns:a16="http://schemas.microsoft.com/office/drawing/2014/main" id="{7891CE3B-30DF-BEB4-ED3B-C9021E49274A}"/>
              </a:ext>
            </a:extLst>
          </p:cNvPr>
          <p:cNvSpPr txBox="1"/>
          <p:nvPr/>
        </p:nvSpPr>
        <p:spPr>
          <a:xfrm>
            <a:off x="1017588" y="3481388"/>
            <a:ext cx="969963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150 MVA</a:t>
            </a:r>
          </a:p>
        </p:txBody>
      </p:sp>
      <p:sp>
        <p:nvSpPr>
          <p:cNvPr id="186" name="TextBox 456">
            <a:extLst>
              <a:ext uri="{FF2B5EF4-FFF2-40B4-BE49-F238E27FC236}">
                <a16:creationId xmlns:a16="http://schemas.microsoft.com/office/drawing/2014/main" id="{8BDBC3AC-4541-E5B8-DE8F-0039E1C2CDAA}"/>
              </a:ext>
            </a:extLst>
          </p:cNvPr>
          <p:cNvSpPr txBox="1"/>
          <p:nvPr/>
        </p:nvSpPr>
        <p:spPr>
          <a:xfrm>
            <a:off x="1852613" y="3479800"/>
            <a:ext cx="97472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329 MVA</a:t>
            </a:r>
          </a:p>
        </p:txBody>
      </p:sp>
      <p:sp>
        <p:nvSpPr>
          <p:cNvPr id="188" name="TextBox 458">
            <a:extLst>
              <a:ext uri="{FF2B5EF4-FFF2-40B4-BE49-F238E27FC236}">
                <a16:creationId xmlns:a16="http://schemas.microsoft.com/office/drawing/2014/main" id="{70867DDA-BC53-5686-8201-3A6F6A315CD7}"/>
              </a:ext>
            </a:extLst>
          </p:cNvPr>
          <p:cNvSpPr txBox="1"/>
          <p:nvPr/>
        </p:nvSpPr>
        <p:spPr>
          <a:xfrm>
            <a:off x="2684463" y="3471863"/>
            <a:ext cx="974725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376 MVA</a:t>
            </a:r>
          </a:p>
        </p:txBody>
      </p:sp>
      <p:sp>
        <p:nvSpPr>
          <p:cNvPr id="189" name="TextBox 467">
            <a:extLst>
              <a:ext uri="{FF2B5EF4-FFF2-40B4-BE49-F238E27FC236}">
                <a16:creationId xmlns:a16="http://schemas.microsoft.com/office/drawing/2014/main" id="{41AB9935-5B9D-9E87-2333-0378F952F89E}"/>
              </a:ext>
            </a:extLst>
          </p:cNvPr>
          <p:cNvSpPr txBox="1"/>
          <p:nvPr/>
        </p:nvSpPr>
        <p:spPr>
          <a:xfrm>
            <a:off x="969963" y="5881688"/>
            <a:ext cx="969963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160 MVA</a:t>
            </a:r>
          </a:p>
        </p:txBody>
      </p:sp>
      <p:sp>
        <p:nvSpPr>
          <p:cNvPr id="190" name="TextBox 468">
            <a:extLst>
              <a:ext uri="{FF2B5EF4-FFF2-40B4-BE49-F238E27FC236}">
                <a16:creationId xmlns:a16="http://schemas.microsoft.com/office/drawing/2014/main" id="{80D17DC0-7F65-E78E-8306-0EE693C679CA}"/>
              </a:ext>
            </a:extLst>
          </p:cNvPr>
          <p:cNvSpPr txBox="1"/>
          <p:nvPr/>
        </p:nvSpPr>
        <p:spPr>
          <a:xfrm>
            <a:off x="1809750" y="5880100"/>
            <a:ext cx="974725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270 MVA</a:t>
            </a:r>
          </a:p>
        </p:txBody>
      </p:sp>
      <p:sp>
        <p:nvSpPr>
          <p:cNvPr id="192" name="TextBox 470">
            <a:extLst>
              <a:ext uri="{FF2B5EF4-FFF2-40B4-BE49-F238E27FC236}">
                <a16:creationId xmlns:a16="http://schemas.microsoft.com/office/drawing/2014/main" id="{8F12B7F7-36E4-60EB-2EB4-42416C169E29}"/>
              </a:ext>
            </a:extLst>
          </p:cNvPr>
          <p:cNvSpPr txBox="1"/>
          <p:nvPr/>
        </p:nvSpPr>
        <p:spPr>
          <a:xfrm>
            <a:off x="2651125" y="5881688"/>
            <a:ext cx="974725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385MVA</a:t>
            </a:r>
          </a:p>
        </p:txBody>
      </p:sp>
      <p:sp>
        <p:nvSpPr>
          <p:cNvPr id="207" name="Rectangle 227">
            <a:extLst>
              <a:ext uri="{FF2B5EF4-FFF2-40B4-BE49-F238E27FC236}">
                <a16:creationId xmlns:a16="http://schemas.microsoft.com/office/drawing/2014/main" id="{93A2F20A-FEC2-1A16-3B57-FC62C0AB1B97}"/>
              </a:ext>
            </a:extLst>
          </p:cNvPr>
          <p:cNvSpPr/>
          <p:nvPr/>
        </p:nvSpPr>
        <p:spPr>
          <a:xfrm>
            <a:off x="646114" y="3975100"/>
            <a:ext cx="3236912" cy="233819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6" name="CaixaDeTexto 225">
            <a:extLst>
              <a:ext uri="{FF2B5EF4-FFF2-40B4-BE49-F238E27FC236}">
                <a16:creationId xmlns:a16="http://schemas.microsoft.com/office/drawing/2014/main" id="{7AEB94E0-1DF8-107A-1333-722D2D4F13E1}"/>
              </a:ext>
            </a:extLst>
          </p:cNvPr>
          <p:cNvSpPr txBox="1"/>
          <p:nvPr/>
        </p:nvSpPr>
        <p:spPr>
          <a:xfrm>
            <a:off x="573779" y="6483110"/>
            <a:ext cx="2232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* Inclui aumentos de potência </a:t>
            </a:r>
          </a:p>
        </p:txBody>
      </p:sp>
      <p:sp>
        <p:nvSpPr>
          <p:cNvPr id="227" name="TextBox 45">
            <a:extLst>
              <a:ext uri="{FF2B5EF4-FFF2-40B4-BE49-F238E27FC236}">
                <a16:creationId xmlns:a16="http://schemas.microsoft.com/office/drawing/2014/main" id="{B20EE7F3-E29A-7C5B-D97F-8A5F607131ED}"/>
              </a:ext>
            </a:extLst>
          </p:cNvPr>
          <p:cNvSpPr txBox="1"/>
          <p:nvPr/>
        </p:nvSpPr>
        <p:spPr>
          <a:xfrm>
            <a:off x="796215" y="1303536"/>
            <a:ext cx="397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highlight>
                  <a:srgbClr val="F9E000"/>
                </a:highlight>
              </a:rPr>
              <a:t>Número de ligações anuais</a:t>
            </a:r>
          </a:p>
        </p:txBody>
      </p:sp>
    </p:spTree>
    <p:extLst>
      <p:ext uri="{BB962C8B-B14F-4D97-AF65-F5344CB8AC3E}">
        <p14:creationId xmlns:p14="http://schemas.microsoft.com/office/powerpoint/2010/main" val="20355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6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3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1.00000000000000000000E+00&quot;&gt;&lt;m_msothmcolidx val=&quot;0&quot;/&gt;&lt;m_rgb r=&quot;F9&quot; g=&quot;E0&quot; b=&quot;00&quot;/&gt;&lt;/elem&gt;&lt;elem m_fUsage=&quot;9.00000000000000022204E-01&quot;&gt;&lt;m_msothmcolidx val=&quot;0&quot;/&gt;&lt;m_rgb r=&quot;FF&quot; g=&quot;EE&quot; b=&quot;75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2_haXmgky70SOHxQvhl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YMZUeGukKG0hGpujdr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H._o5nQUKjGJp0G9Zgf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kfrEYkI0SM5_VF_Sg3h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t7xbDA.EK4_CmPu2vx7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Lkx3DWQ0SVEHGwVerG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M2v57GjkOofUW1zEKm1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XMKWmnPSPYfoMvKvQRA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.aj7JqbM1NWRTHukAy4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oxsUvwSgwXwBUQ93ML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BMqVhiG0VxqlTANEhD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ssn4W8YI1NVTktmNu1c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_kVGY7mVvjttx6Gjf2q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5yDeXCp3qgKuChhQRm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4h3q2O3jQVMKwAIdB54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2HnijGeKYABiK6Z9SNy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boPGxZX37ouf3qxqTzg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UpBuvj7b.PZwNxXpYr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zcBJNHvAzfNxLorQ55h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7J4HesmdOtLmfQhqzx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AuGl63EsPKm_8pDU4Zj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3mALdO2x3DwUsI4Yd4w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od_e42v9uNO2tVeyiu6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1dKJ1PRi74Mmqwx1Ox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m1RzG8myT4NQw44OGIB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P9TAsbcwQNdxKEDYHHI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mf9MOquPWmevtAZOUZD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iREQ_aoH6gF3rrTYGL9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xZdWUgPp4XNaIjsjVEp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0JdhiuXnUoVm_6ImHwR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nQowxV2FPm4hdwURDeg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CXEMSrlaIT3Ka4BeST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rjyCBJm3boSwAOn98Vi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G9b_bqQGe296wQoKJoL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YEO2QEsIg61v_qqEclw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OGYoBa6h4rTu4yqmuaq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0Tw4pMDXfO8P08Y9xQT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.0Rn135VrJgXfvvpnzH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X8hkW0E5kQ64axrtZpB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Do.jIu7LZcPdhv58Vx8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vHaYjBRW2qZqObRVSlH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vbHnwhUAlwSxJnIjowH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EhuX8xlvdysvEv7zdD.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4splWKoPmrL.2qq6Mc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R8LyHHmYwnvbqJWmuNc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WCxpMJinM0Z1tSU07zL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UEDQ12Ezah17KqN2NKZ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vl6hoROsJLH2zY33YEv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Qt_iVAitx6JF8Gk_fgg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W3F3nGcXpt82oJ_QvGj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pAYfpym_voAd76KwKTN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4YA__UkVlfuuno42Nws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7Y.lK1tnMowPAvIb0iC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ZxpPbGAdCRx4lXW25A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PhuQlFu1fMOq6c5s2vg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31zAlYTzkGOwGHtvpJm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Xcl.n7uOPfMxrFN5j6g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E1ErAP.GM5w.FX8ljo1Q"/>
</p:tagLst>
</file>

<file path=ppt/theme/theme1.xml><?xml version="1.0" encoding="utf-8"?>
<a:theme xmlns:a="http://schemas.openxmlformats.org/drawingml/2006/main" name="Capa Branca">
  <a:themeElements>
    <a:clrScheme name="Powepoint E-Redes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C00"/>
      </a:accent1>
      <a:accent2>
        <a:srgbClr val="8C0082"/>
      </a:accent2>
      <a:accent3>
        <a:srgbClr val="0A6EDC"/>
      </a:accent3>
      <a:accent4>
        <a:srgbClr val="FF644B"/>
      </a:accent4>
      <a:accent5>
        <a:srgbClr val="96BE3C"/>
      </a:accent5>
      <a:accent6>
        <a:srgbClr val="575756"/>
      </a:accent6>
      <a:hlink>
        <a:srgbClr val="9C9C9C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6B58A98F-B45E-4A02-9892-5C2D0B0E532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Amarela">
  <a:themeElements>
    <a:clrScheme name="Powepoint E-Redes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C00"/>
      </a:accent1>
      <a:accent2>
        <a:srgbClr val="8C0082"/>
      </a:accent2>
      <a:accent3>
        <a:srgbClr val="0A6EDC"/>
      </a:accent3>
      <a:accent4>
        <a:srgbClr val="FF644B"/>
      </a:accent4>
      <a:accent5>
        <a:srgbClr val="96BE3C"/>
      </a:accent5>
      <a:accent6>
        <a:srgbClr val="575756"/>
      </a:accent6>
      <a:hlink>
        <a:srgbClr val="9C9C9C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09C2868C-8CED-4B32-A78F-21BFFAA88C30}"/>
    </a:ext>
  </a:extLst>
</a:theme>
</file>

<file path=ppt/theme/theme3.xml><?xml version="1.0" encoding="utf-8"?>
<a:theme xmlns:a="http://schemas.openxmlformats.org/drawingml/2006/main" name="Separador Preto">
  <a:themeElements>
    <a:clrScheme name="Powepoint E-Redes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C00"/>
      </a:accent1>
      <a:accent2>
        <a:srgbClr val="8C0082"/>
      </a:accent2>
      <a:accent3>
        <a:srgbClr val="0A6EDC"/>
      </a:accent3>
      <a:accent4>
        <a:srgbClr val="FF644B"/>
      </a:accent4>
      <a:accent5>
        <a:srgbClr val="96BE3C"/>
      </a:accent5>
      <a:accent6>
        <a:srgbClr val="575756"/>
      </a:accent6>
      <a:hlink>
        <a:srgbClr val="9C9C9C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5D0BE697-0D24-4A08-AA14-8CBE6912DFA8}"/>
    </a:ext>
  </a:extLst>
</a:theme>
</file>

<file path=ppt/theme/theme4.xml><?xml version="1.0" encoding="utf-8"?>
<a:theme xmlns:a="http://schemas.openxmlformats.org/drawingml/2006/main" name="Separador Branco">
  <a:themeElements>
    <a:clrScheme name="Powepoint E-Redes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C00"/>
      </a:accent1>
      <a:accent2>
        <a:srgbClr val="8C0082"/>
      </a:accent2>
      <a:accent3>
        <a:srgbClr val="0A6EDC"/>
      </a:accent3>
      <a:accent4>
        <a:srgbClr val="FF644B"/>
      </a:accent4>
      <a:accent5>
        <a:srgbClr val="96BE3C"/>
      </a:accent5>
      <a:accent6>
        <a:srgbClr val="575756"/>
      </a:accent6>
      <a:hlink>
        <a:srgbClr val="9C9C9C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44F1D224-5F99-44A4-8B37-BEBA1C018E59}"/>
    </a:ext>
  </a:extLst>
</a:theme>
</file>

<file path=ppt/theme/theme5.xml><?xml version="1.0" encoding="utf-8"?>
<a:theme xmlns:a="http://schemas.openxmlformats.org/drawingml/2006/main" name="1_Tetxto Fundo Branco 1">
  <a:themeElements>
    <a:clrScheme name="Powepoint E-Redes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C00"/>
      </a:accent1>
      <a:accent2>
        <a:srgbClr val="8C0082"/>
      </a:accent2>
      <a:accent3>
        <a:srgbClr val="0A6EDC"/>
      </a:accent3>
      <a:accent4>
        <a:srgbClr val="FF644B"/>
      </a:accent4>
      <a:accent5>
        <a:srgbClr val="96BE3C"/>
      </a:accent5>
      <a:accent6>
        <a:srgbClr val="575756"/>
      </a:accent6>
      <a:hlink>
        <a:srgbClr val="9C9C9C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A59076D2-8FC8-4B1B-ACE2-DA35CD9CEC4F}"/>
    </a:ext>
  </a:extLst>
</a:theme>
</file>

<file path=ppt/theme/theme6.xml><?xml version="1.0" encoding="utf-8"?>
<a:theme xmlns:a="http://schemas.openxmlformats.org/drawingml/2006/main" name="Tetxto Fundo Branco 1">
  <a:themeElements>
    <a:clrScheme name="Powepoint E-Redes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C00"/>
      </a:accent1>
      <a:accent2>
        <a:srgbClr val="8C0082"/>
      </a:accent2>
      <a:accent3>
        <a:srgbClr val="0A6EDC"/>
      </a:accent3>
      <a:accent4>
        <a:srgbClr val="FF644B"/>
      </a:accent4>
      <a:accent5>
        <a:srgbClr val="96BE3C"/>
      </a:accent5>
      <a:accent6>
        <a:srgbClr val="575756"/>
      </a:accent6>
      <a:hlink>
        <a:srgbClr val="9C9C9C"/>
      </a:hlink>
      <a:folHlink>
        <a:srgbClr val="DADA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A59076D2-8FC8-4B1B-ACE2-DA35CD9CEC4F}"/>
    </a:ext>
  </a:extLst>
</a:theme>
</file>

<file path=ppt/theme/theme7.xml><?xml version="1.0" encoding="utf-8"?>
<a:theme xmlns:a="http://schemas.openxmlformats.org/drawingml/2006/main" name="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2129F168-79D7-48DB-8190-22A4EB53EDFB}"/>
    </a:ext>
  </a:extLst>
</a:theme>
</file>

<file path=ppt/theme/theme8.xml><?xml version="1.0" encoding="utf-8"?>
<a:theme xmlns:a="http://schemas.openxmlformats.org/drawingml/2006/main" name="Contra-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0D742643-3048-4E2C-B833-4BA7840800AE}"/>
    </a:ext>
  </a:extLst>
</a:theme>
</file>

<file path=ppt/theme/theme9.xml><?xml version="1.0" encoding="utf-8"?>
<a:theme xmlns:a="http://schemas.openxmlformats.org/drawingml/2006/main" name="1_Contra-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ointTemplate E-REDESvf (002)_template.potx" id="{8632C398-A43D-450B-B16F-3D9209DD2AC8}" vid="{0D742643-3048-4E2C-B833-4BA7840800A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7E37E7AEE8947842942E314ED04E5" ma:contentTypeVersion="15" ma:contentTypeDescription="Create a new document." ma:contentTypeScope="" ma:versionID="ee85193b814f822e3c7a8bc9a2825dc0">
  <xsd:schema xmlns:xsd="http://www.w3.org/2001/XMLSchema" xmlns:xs="http://www.w3.org/2001/XMLSchema" xmlns:p="http://schemas.microsoft.com/office/2006/metadata/properties" xmlns:ns1="http://schemas.microsoft.com/sharepoint/v3" xmlns:ns3="6373bcb4-fdef-4ea6-aa8d-09b97effaa4a" xmlns:ns4="17d72469-e741-4829-9b8d-577801c35ebe" targetNamespace="http://schemas.microsoft.com/office/2006/metadata/properties" ma:root="true" ma:fieldsID="f321c91e3540d00e58800774a91382ad" ns1:_="" ns3:_="" ns4:_="">
    <xsd:import namespace="http://schemas.microsoft.com/sharepoint/v3"/>
    <xsd:import namespace="6373bcb4-fdef-4ea6-aa8d-09b97effaa4a"/>
    <xsd:import namespace="17d72469-e741-4829-9b8d-577801c35e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3bcb4-fdef-4ea6-aa8d-09b97effa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72469-e741-4829-9b8d-577801c35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F5170A-03E4-4DA4-ACC4-5FEDCF01D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3E568-4857-440C-BC50-4B483079D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73bcb4-fdef-4ea6-aa8d-09b97effaa4a"/>
    <ds:schemaRef ds:uri="17d72469-e741-4829-9b8d-577801c35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B4610B-F347-4F41-8000-E52AB166D36C}">
  <ds:schemaRefs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17d72469-e741-4829-9b8d-577801c35eb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373bcb4-fdef-4ea6-aa8d-09b97effaa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Template_E-REDES</Template>
  <TotalTime>19015</TotalTime>
  <Words>287</Words>
  <Application>Microsoft Office PowerPoint</Application>
  <PresentationFormat>Widescreen</PresentationFormat>
  <Paragraphs>100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Roboto</vt:lpstr>
      <vt:lpstr>Wingdings</vt:lpstr>
      <vt:lpstr>Capa Branca</vt:lpstr>
      <vt:lpstr>Capa Amarela</vt:lpstr>
      <vt:lpstr>Separador Preto</vt:lpstr>
      <vt:lpstr>Separador Branco</vt:lpstr>
      <vt:lpstr>1_Tetxto Fundo Branco 1</vt:lpstr>
      <vt:lpstr>Tetxto Fundo Branco 1</vt:lpstr>
      <vt:lpstr>Final</vt:lpstr>
      <vt:lpstr>Contra-capa</vt:lpstr>
      <vt:lpstr>1_Contra-capa</vt:lpstr>
      <vt:lpstr>Slide do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com o conselho de administração dpm | direção de plataforma de mercado</dc:title>
  <dc:creator>LUÍS SILVA ALVES</dc:creator>
  <cp:lastModifiedBy>Sala Keynes</cp:lastModifiedBy>
  <cp:revision>596</cp:revision>
  <dcterms:created xsi:type="dcterms:W3CDTF">2021-03-19T22:30:55Z</dcterms:created>
  <dcterms:modified xsi:type="dcterms:W3CDTF">2024-01-25T10:49:10Z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0x010100A307E37E7AEE8947842942E314ED04E5</vt:lpwstr>
  </property>
  <property fmtid="{D5CDD505-2E9C-101B-9397-08002B2CF9AE}" pid="3" name="MSIP_Label_f7f8580f-1005-4a37-8c38-a5a2bd628a66_Enabled">
    <vt:lpwstr>True</vt:lpwstr>
  </property>
  <property fmtid="{D5CDD505-2E9C-101B-9397-08002B2CF9AE}" pid="4" name="MSIP_Label_f7f8580f-1005-4a37-8c38-a5a2bd628a66_SiteId">
    <vt:lpwstr>bf86fbdb-f8c2-440e-923c-05a60dc2bc9b</vt:lpwstr>
  </property>
  <property fmtid="{D5CDD505-2E9C-101B-9397-08002B2CF9AE}" pid="5" name="MSIP_Label_f7f8580f-1005-4a37-8c38-a5a2bd628a66_Owner">
    <vt:lpwstr>E351767@edp.pt</vt:lpwstr>
  </property>
  <property fmtid="{D5CDD505-2E9C-101B-9397-08002B2CF9AE}" pid="6" name="MSIP_Label_f7f8580f-1005-4a37-8c38-a5a2bd628a66_SetDate">
    <vt:lpwstr>2021-01-19T01:40:29.8735912Z</vt:lpwstr>
  </property>
  <property fmtid="{D5CDD505-2E9C-101B-9397-08002B2CF9AE}" pid="7" name="MSIP_Label_f7f8580f-1005-4a37-8c38-a5a2bd628a66_Name">
    <vt:lpwstr>Public</vt:lpwstr>
  </property>
  <property fmtid="{D5CDD505-2E9C-101B-9397-08002B2CF9AE}" pid="8" name="MSIP_Label_f7f8580f-1005-4a37-8c38-a5a2bd628a66_Application">
    <vt:lpwstr>Microsoft Azure Information Protection</vt:lpwstr>
  </property>
  <property fmtid="{D5CDD505-2E9C-101B-9397-08002B2CF9AE}" pid="9" name="MSIP_Label_f7f8580f-1005-4a37-8c38-a5a2bd628a66_Extended_MSFT_Method">
    <vt:lpwstr>Automatic</vt:lpwstr>
  </property>
  <property fmtid="{D5CDD505-2E9C-101B-9397-08002B2CF9AE}" pid="10" name="MSIP_Label_9811530c-902c-4b75-8616-d6c82cd1332a_Enabled">
    <vt:lpwstr>True</vt:lpwstr>
  </property>
  <property fmtid="{D5CDD505-2E9C-101B-9397-08002B2CF9AE}" pid="11" name="MSIP_Label_9811530c-902c-4b75-8616-d6c82cd1332a_SiteId">
    <vt:lpwstr>bf86fbdb-f8c2-440e-923c-05a60dc2bc9b</vt:lpwstr>
  </property>
  <property fmtid="{D5CDD505-2E9C-101B-9397-08002B2CF9AE}" pid="12" name="MSIP_Label_9811530c-902c-4b75-8616-d6c82cd1332a_SetDate">
    <vt:lpwstr>2021-01-19T01:40:29.8735912Z</vt:lpwstr>
  </property>
  <property fmtid="{D5CDD505-2E9C-101B-9397-08002B2CF9AE}" pid="13" name="MSIP_Label_9811530c-902c-4b75-8616-d6c82cd1332a_Name">
    <vt:lpwstr>No personal data</vt:lpwstr>
  </property>
  <property fmtid="{D5CDD505-2E9C-101B-9397-08002B2CF9AE}" pid="14" name="MSIP_Label_9811530c-902c-4b75-8616-d6c82cd1332a_Extended_MSFT_Method">
    <vt:lpwstr>Automatic</vt:lpwstr>
  </property>
  <property fmtid="{D5CDD505-2E9C-101B-9397-08002B2CF9AE}" pid="15" name="Sensitivity">
    <vt:lpwstr>Public No personal data</vt:lpwstr>
  </property>
</Properties>
</file>