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97" r:id="rId5"/>
    <p:sldId id="298" r:id="rId6"/>
    <p:sldId id="265" r:id="rId7"/>
    <p:sldId id="259" r:id="rId8"/>
    <p:sldId id="263" r:id="rId9"/>
    <p:sldId id="262" r:id="rId10"/>
    <p:sldId id="293" r:id="rId11"/>
    <p:sldId id="275" r:id="rId12"/>
    <p:sldId id="272" r:id="rId13"/>
    <p:sldId id="277" r:id="rId14"/>
    <p:sldId id="292" r:id="rId15"/>
    <p:sldId id="285" r:id="rId16"/>
    <p:sldId id="296" r:id="rId17"/>
    <p:sldId id="278" r:id="rId18"/>
    <p:sldId id="287" r:id="rId19"/>
    <p:sldId id="288" r:id="rId20"/>
    <p:sldId id="279" r:id="rId21"/>
    <p:sldId id="283" r:id="rId22"/>
    <p:sldId id="286" r:id="rId23"/>
    <p:sldId id="276" r:id="rId24"/>
    <p:sldId id="300" r:id="rId25"/>
    <p:sldId id="299" r:id="rId26"/>
    <p:sldId id="290" r:id="rId27"/>
    <p:sldId id="291" r:id="rId2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BC22"/>
    <a:srgbClr val="B91D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4FBB08-49EA-46C2-A4D0-1F56D7EC69DF}" v="813" dt="2024-01-25T03:22:59.86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Estilo Mé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Estilo Claro 2 - Ênfas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7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116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23D9E9-BDB9-4DC2-9FEF-C802853F7B62}" type="doc">
      <dgm:prSet loTypeId="urn:microsoft.com/office/officeart/2005/8/layout/vList2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F02821E-D449-442B-9637-00CC0444A6CA}">
      <dgm:prSet/>
      <dgm:spPr/>
      <dgm:t>
        <a:bodyPr/>
        <a:lstStyle/>
        <a:p>
          <a:pPr>
            <a:defRPr cap="all"/>
          </a:pPr>
          <a:r>
            <a:rPr lang="pt-BR"/>
            <a:t>1. Prejuízos nutricionais;</a:t>
          </a:r>
          <a:endParaRPr lang="en-US"/>
        </a:p>
      </dgm:t>
    </dgm:pt>
    <dgm:pt modelId="{062F80AA-AF63-4D27-96E3-5CE7270F49F1}" type="parTrans" cxnId="{3C5F27E0-E89F-428F-B8E8-F2F0E04036A7}">
      <dgm:prSet/>
      <dgm:spPr/>
      <dgm:t>
        <a:bodyPr/>
        <a:lstStyle/>
        <a:p>
          <a:endParaRPr lang="en-US"/>
        </a:p>
      </dgm:t>
    </dgm:pt>
    <dgm:pt modelId="{D5F51031-6886-4969-8E64-64AF5B078834}" type="sibTrans" cxnId="{3C5F27E0-E89F-428F-B8E8-F2F0E04036A7}">
      <dgm:prSet/>
      <dgm:spPr/>
      <dgm:t>
        <a:bodyPr/>
        <a:lstStyle/>
        <a:p>
          <a:endParaRPr lang="en-US"/>
        </a:p>
      </dgm:t>
    </dgm:pt>
    <dgm:pt modelId="{57B7FE4B-CE90-4223-A484-294D3C666342}">
      <dgm:prSet/>
      <dgm:spPr/>
      <dgm:t>
        <a:bodyPr/>
        <a:lstStyle/>
        <a:p>
          <a:pPr>
            <a:defRPr cap="all"/>
          </a:pPr>
          <a:r>
            <a:rPr lang="pt-BR"/>
            <a:t>2. Desconforto térmico;</a:t>
          </a:r>
          <a:endParaRPr lang="en-US"/>
        </a:p>
      </dgm:t>
    </dgm:pt>
    <dgm:pt modelId="{209F7B03-686E-46CE-8962-C9BA22435C71}" type="parTrans" cxnId="{441CCB74-AA4D-4910-9650-A33DC6555933}">
      <dgm:prSet/>
      <dgm:spPr/>
      <dgm:t>
        <a:bodyPr/>
        <a:lstStyle/>
        <a:p>
          <a:endParaRPr lang="en-US"/>
        </a:p>
      </dgm:t>
    </dgm:pt>
    <dgm:pt modelId="{EA6C3233-2C08-4DA4-A521-01838C5544ED}" type="sibTrans" cxnId="{441CCB74-AA4D-4910-9650-A33DC6555933}">
      <dgm:prSet/>
      <dgm:spPr/>
      <dgm:t>
        <a:bodyPr/>
        <a:lstStyle/>
        <a:p>
          <a:endParaRPr lang="en-US"/>
        </a:p>
      </dgm:t>
    </dgm:pt>
    <dgm:pt modelId="{577A93F8-F355-4353-91AB-4DB79E022E28}">
      <dgm:prSet/>
      <dgm:spPr/>
      <dgm:t>
        <a:bodyPr/>
        <a:lstStyle/>
        <a:p>
          <a:pPr>
            <a:defRPr cap="all"/>
          </a:pPr>
          <a:r>
            <a:rPr lang="pt-BR"/>
            <a:t>3. Redução de nível de renda e educação;</a:t>
          </a:r>
          <a:endParaRPr lang="en-US"/>
        </a:p>
      </dgm:t>
    </dgm:pt>
    <dgm:pt modelId="{2E67D7EE-F1AB-4DCF-B866-A75357B04C07}" type="parTrans" cxnId="{21802DC7-EF48-4E10-B125-B33365BC37B8}">
      <dgm:prSet/>
      <dgm:spPr/>
      <dgm:t>
        <a:bodyPr/>
        <a:lstStyle/>
        <a:p>
          <a:endParaRPr lang="en-US"/>
        </a:p>
      </dgm:t>
    </dgm:pt>
    <dgm:pt modelId="{A067B2A4-1599-4A96-9408-39877BEB29F7}" type="sibTrans" cxnId="{21802DC7-EF48-4E10-B125-B33365BC37B8}">
      <dgm:prSet/>
      <dgm:spPr/>
      <dgm:t>
        <a:bodyPr/>
        <a:lstStyle/>
        <a:p>
          <a:endParaRPr lang="en-US"/>
        </a:p>
      </dgm:t>
    </dgm:pt>
    <dgm:pt modelId="{FB9A6C7B-38C2-4DCD-9CE8-6B6398BED9A1}">
      <dgm:prSet/>
      <dgm:spPr/>
      <dgm:t>
        <a:bodyPr/>
        <a:lstStyle/>
        <a:p>
          <a:pPr>
            <a:defRPr cap="all"/>
          </a:pPr>
          <a:r>
            <a:rPr lang="pt-BR"/>
            <a:t>4. Limitação e acesso à meios de comunicação;</a:t>
          </a:r>
          <a:endParaRPr lang="en-US"/>
        </a:p>
      </dgm:t>
    </dgm:pt>
    <dgm:pt modelId="{F76334D9-5639-4983-8FD8-0FF635F4398E}" type="parTrans" cxnId="{DC902A3B-2C48-4E39-BF42-9571B1416D5D}">
      <dgm:prSet/>
      <dgm:spPr/>
      <dgm:t>
        <a:bodyPr/>
        <a:lstStyle/>
        <a:p>
          <a:endParaRPr lang="en-US"/>
        </a:p>
      </dgm:t>
    </dgm:pt>
    <dgm:pt modelId="{9693A14F-C5F6-4010-A655-77806EC0E718}" type="sibTrans" cxnId="{DC902A3B-2C48-4E39-BF42-9571B1416D5D}">
      <dgm:prSet/>
      <dgm:spPr/>
      <dgm:t>
        <a:bodyPr/>
        <a:lstStyle/>
        <a:p>
          <a:endParaRPr lang="en-US"/>
        </a:p>
      </dgm:t>
    </dgm:pt>
    <dgm:pt modelId="{1FF25ED9-8A88-445D-A4F1-197F07C98F32}">
      <dgm:prSet/>
      <dgm:spPr/>
      <dgm:t>
        <a:bodyPr/>
        <a:lstStyle/>
        <a:p>
          <a:pPr>
            <a:defRPr cap="all"/>
          </a:pPr>
          <a:r>
            <a:rPr lang="pt-BR" dirty="0"/>
            <a:t>5. Privação de acesso a serviços públicos básicos</a:t>
          </a:r>
          <a:endParaRPr lang="en-US" dirty="0"/>
        </a:p>
      </dgm:t>
    </dgm:pt>
    <dgm:pt modelId="{EE0EE79B-B557-4719-B95D-B0568F256E7A}" type="parTrans" cxnId="{F57ADE5D-BA40-4DAD-9A4F-6A73A213BE77}">
      <dgm:prSet/>
      <dgm:spPr/>
      <dgm:t>
        <a:bodyPr/>
        <a:lstStyle/>
        <a:p>
          <a:endParaRPr lang="en-US"/>
        </a:p>
      </dgm:t>
    </dgm:pt>
    <dgm:pt modelId="{85BD03CF-0040-4722-A342-3DAAD35F9F8D}" type="sibTrans" cxnId="{F57ADE5D-BA40-4DAD-9A4F-6A73A213BE77}">
      <dgm:prSet/>
      <dgm:spPr/>
      <dgm:t>
        <a:bodyPr/>
        <a:lstStyle/>
        <a:p>
          <a:endParaRPr lang="en-US"/>
        </a:p>
      </dgm:t>
    </dgm:pt>
    <dgm:pt modelId="{34C0AC05-5A93-4FBE-B3E6-88B2140B543C}" type="pres">
      <dgm:prSet presAssocID="{6723D9E9-BDB9-4DC2-9FEF-C802853F7B62}" presName="linear" presStyleCnt="0">
        <dgm:presLayoutVars>
          <dgm:animLvl val="lvl"/>
          <dgm:resizeHandles val="exact"/>
        </dgm:presLayoutVars>
      </dgm:prSet>
      <dgm:spPr/>
    </dgm:pt>
    <dgm:pt modelId="{A2BDF7E4-5478-4704-84E5-5E98A893AE2A}" type="pres">
      <dgm:prSet presAssocID="{AF02821E-D449-442B-9637-00CC0444A6CA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80E52BA0-E3BB-4C63-BAC2-6F1AA9A8AC06}" type="pres">
      <dgm:prSet presAssocID="{D5F51031-6886-4969-8E64-64AF5B078834}" presName="spacer" presStyleCnt="0"/>
      <dgm:spPr/>
    </dgm:pt>
    <dgm:pt modelId="{73A55725-45B1-4CC8-986A-A2080841DA09}" type="pres">
      <dgm:prSet presAssocID="{57B7FE4B-CE90-4223-A484-294D3C666342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817FD885-CF10-48EC-A6E3-A49FAFFB2783}" type="pres">
      <dgm:prSet presAssocID="{EA6C3233-2C08-4DA4-A521-01838C5544ED}" presName="spacer" presStyleCnt="0"/>
      <dgm:spPr/>
    </dgm:pt>
    <dgm:pt modelId="{A49CA743-5C34-4055-A22C-F092E572905A}" type="pres">
      <dgm:prSet presAssocID="{577A93F8-F355-4353-91AB-4DB79E022E28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BC9F2021-8DF8-48DC-8E2F-409D18837624}" type="pres">
      <dgm:prSet presAssocID="{A067B2A4-1599-4A96-9408-39877BEB29F7}" presName="spacer" presStyleCnt="0"/>
      <dgm:spPr/>
    </dgm:pt>
    <dgm:pt modelId="{77587677-38C0-4CE0-92A3-298FF820FA5D}" type="pres">
      <dgm:prSet presAssocID="{FB9A6C7B-38C2-4DCD-9CE8-6B6398BED9A1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6D026B68-2119-4FF6-AAFB-552AE007B238}" type="pres">
      <dgm:prSet presAssocID="{9693A14F-C5F6-4010-A655-77806EC0E718}" presName="spacer" presStyleCnt="0"/>
      <dgm:spPr/>
    </dgm:pt>
    <dgm:pt modelId="{734C2649-92EF-4DA6-9561-C1285C5FA2B6}" type="pres">
      <dgm:prSet presAssocID="{1FF25ED9-8A88-445D-A4F1-197F07C98F32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7E07C402-CD87-4092-AC7A-1969A97D16E2}" type="presOf" srcId="{AF02821E-D449-442B-9637-00CC0444A6CA}" destId="{A2BDF7E4-5478-4704-84E5-5E98A893AE2A}" srcOrd="0" destOrd="0" presId="urn:microsoft.com/office/officeart/2005/8/layout/vList2"/>
    <dgm:cxn modelId="{DC902A3B-2C48-4E39-BF42-9571B1416D5D}" srcId="{6723D9E9-BDB9-4DC2-9FEF-C802853F7B62}" destId="{FB9A6C7B-38C2-4DCD-9CE8-6B6398BED9A1}" srcOrd="3" destOrd="0" parTransId="{F76334D9-5639-4983-8FD8-0FF635F4398E}" sibTransId="{9693A14F-C5F6-4010-A655-77806EC0E718}"/>
    <dgm:cxn modelId="{F57ADE5D-BA40-4DAD-9A4F-6A73A213BE77}" srcId="{6723D9E9-BDB9-4DC2-9FEF-C802853F7B62}" destId="{1FF25ED9-8A88-445D-A4F1-197F07C98F32}" srcOrd="4" destOrd="0" parTransId="{EE0EE79B-B557-4719-B95D-B0568F256E7A}" sibTransId="{85BD03CF-0040-4722-A342-3DAAD35F9F8D}"/>
    <dgm:cxn modelId="{FE7E5363-FF79-4F40-A6E8-AE6898B34E17}" type="presOf" srcId="{1FF25ED9-8A88-445D-A4F1-197F07C98F32}" destId="{734C2649-92EF-4DA6-9561-C1285C5FA2B6}" srcOrd="0" destOrd="0" presId="urn:microsoft.com/office/officeart/2005/8/layout/vList2"/>
    <dgm:cxn modelId="{40F94346-3CBB-4F33-9D05-283F050A35A9}" type="presOf" srcId="{FB9A6C7B-38C2-4DCD-9CE8-6B6398BED9A1}" destId="{77587677-38C0-4CE0-92A3-298FF820FA5D}" srcOrd="0" destOrd="0" presId="urn:microsoft.com/office/officeart/2005/8/layout/vList2"/>
    <dgm:cxn modelId="{B8FE0F4C-9FA0-468B-AE05-8583B7BA3B61}" type="presOf" srcId="{6723D9E9-BDB9-4DC2-9FEF-C802853F7B62}" destId="{34C0AC05-5A93-4FBE-B3E6-88B2140B543C}" srcOrd="0" destOrd="0" presId="urn:microsoft.com/office/officeart/2005/8/layout/vList2"/>
    <dgm:cxn modelId="{441CCB74-AA4D-4910-9650-A33DC6555933}" srcId="{6723D9E9-BDB9-4DC2-9FEF-C802853F7B62}" destId="{57B7FE4B-CE90-4223-A484-294D3C666342}" srcOrd="1" destOrd="0" parTransId="{209F7B03-686E-46CE-8962-C9BA22435C71}" sibTransId="{EA6C3233-2C08-4DA4-A521-01838C5544ED}"/>
    <dgm:cxn modelId="{3E0D2D83-ACDF-4492-BE41-AF78E3A3D220}" type="presOf" srcId="{57B7FE4B-CE90-4223-A484-294D3C666342}" destId="{73A55725-45B1-4CC8-986A-A2080841DA09}" srcOrd="0" destOrd="0" presId="urn:microsoft.com/office/officeart/2005/8/layout/vList2"/>
    <dgm:cxn modelId="{21802DC7-EF48-4E10-B125-B33365BC37B8}" srcId="{6723D9E9-BDB9-4DC2-9FEF-C802853F7B62}" destId="{577A93F8-F355-4353-91AB-4DB79E022E28}" srcOrd="2" destOrd="0" parTransId="{2E67D7EE-F1AB-4DCF-B866-A75357B04C07}" sibTransId="{A067B2A4-1599-4A96-9408-39877BEB29F7}"/>
    <dgm:cxn modelId="{742919C9-1457-4D27-A5F5-862EE2DA928D}" type="presOf" srcId="{577A93F8-F355-4353-91AB-4DB79E022E28}" destId="{A49CA743-5C34-4055-A22C-F092E572905A}" srcOrd="0" destOrd="0" presId="urn:microsoft.com/office/officeart/2005/8/layout/vList2"/>
    <dgm:cxn modelId="{3C5F27E0-E89F-428F-B8E8-F2F0E04036A7}" srcId="{6723D9E9-BDB9-4DC2-9FEF-C802853F7B62}" destId="{AF02821E-D449-442B-9637-00CC0444A6CA}" srcOrd="0" destOrd="0" parTransId="{062F80AA-AF63-4D27-96E3-5CE7270F49F1}" sibTransId="{D5F51031-6886-4969-8E64-64AF5B078834}"/>
    <dgm:cxn modelId="{01490381-BE56-4A64-9BE4-A3D7A6464A33}" type="presParOf" srcId="{34C0AC05-5A93-4FBE-B3E6-88B2140B543C}" destId="{A2BDF7E4-5478-4704-84E5-5E98A893AE2A}" srcOrd="0" destOrd="0" presId="urn:microsoft.com/office/officeart/2005/8/layout/vList2"/>
    <dgm:cxn modelId="{286786AF-73E4-4630-818C-AAAFF133F2EC}" type="presParOf" srcId="{34C0AC05-5A93-4FBE-B3E6-88B2140B543C}" destId="{80E52BA0-E3BB-4C63-BAC2-6F1AA9A8AC06}" srcOrd="1" destOrd="0" presId="urn:microsoft.com/office/officeart/2005/8/layout/vList2"/>
    <dgm:cxn modelId="{1D8B79E1-428B-4A15-AA01-7685C0243E85}" type="presParOf" srcId="{34C0AC05-5A93-4FBE-B3E6-88B2140B543C}" destId="{73A55725-45B1-4CC8-986A-A2080841DA09}" srcOrd="2" destOrd="0" presId="urn:microsoft.com/office/officeart/2005/8/layout/vList2"/>
    <dgm:cxn modelId="{D16703CF-EF90-4BFF-B1A2-8C9BA5F83240}" type="presParOf" srcId="{34C0AC05-5A93-4FBE-B3E6-88B2140B543C}" destId="{817FD885-CF10-48EC-A6E3-A49FAFFB2783}" srcOrd="3" destOrd="0" presId="urn:microsoft.com/office/officeart/2005/8/layout/vList2"/>
    <dgm:cxn modelId="{ED835A2C-E1EA-453F-B0E0-A79692F4486C}" type="presParOf" srcId="{34C0AC05-5A93-4FBE-B3E6-88B2140B543C}" destId="{A49CA743-5C34-4055-A22C-F092E572905A}" srcOrd="4" destOrd="0" presId="urn:microsoft.com/office/officeart/2005/8/layout/vList2"/>
    <dgm:cxn modelId="{46044580-26EA-489F-96EF-EDD38B703567}" type="presParOf" srcId="{34C0AC05-5A93-4FBE-B3E6-88B2140B543C}" destId="{BC9F2021-8DF8-48DC-8E2F-409D18837624}" srcOrd="5" destOrd="0" presId="urn:microsoft.com/office/officeart/2005/8/layout/vList2"/>
    <dgm:cxn modelId="{1A3F6CEE-49A3-4E1F-AE40-93DBBC65C80F}" type="presParOf" srcId="{34C0AC05-5A93-4FBE-B3E6-88B2140B543C}" destId="{77587677-38C0-4CE0-92A3-298FF820FA5D}" srcOrd="6" destOrd="0" presId="urn:microsoft.com/office/officeart/2005/8/layout/vList2"/>
    <dgm:cxn modelId="{F4EC6B0B-81AD-4B5A-B64B-7F180BDAECF4}" type="presParOf" srcId="{34C0AC05-5A93-4FBE-B3E6-88B2140B543C}" destId="{6D026B68-2119-4FF6-AAFB-552AE007B238}" srcOrd="7" destOrd="0" presId="urn:microsoft.com/office/officeart/2005/8/layout/vList2"/>
    <dgm:cxn modelId="{50C5471F-F723-4B33-9C2A-74EF248B787A}" type="presParOf" srcId="{34C0AC05-5A93-4FBE-B3E6-88B2140B543C}" destId="{734C2649-92EF-4DA6-9561-C1285C5FA2B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BDF7E4-5478-4704-84E5-5E98A893AE2A}">
      <dsp:nvSpPr>
        <dsp:cNvPr id="0" name=""/>
        <dsp:cNvSpPr/>
      </dsp:nvSpPr>
      <dsp:spPr>
        <a:xfrm>
          <a:off x="0" y="28836"/>
          <a:ext cx="6012254" cy="31180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t-BR" sz="1300" kern="1200"/>
            <a:t>1. Prejuízos nutricionais;</a:t>
          </a:r>
          <a:endParaRPr lang="en-US" sz="1300" kern="1200"/>
        </a:p>
      </dsp:txBody>
      <dsp:txXfrm>
        <a:off x="15221" y="44057"/>
        <a:ext cx="5981812" cy="281363"/>
      </dsp:txXfrm>
    </dsp:sp>
    <dsp:sp modelId="{73A55725-45B1-4CC8-986A-A2080841DA09}">
      <dsp:nvSpPr>
        <dsp:cNvPr id="0" name=""/>
        <dsp:cNvSpPr/>
      </dsp:nvSpPr>
      <dsp:spPr>
        <a:xfrm>
          <a:off x="0" y="378081"/>
          <a:ext cx="6012254" cy="311805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t-BR" sz="1300" kern="1200"/>
            <a:t>2. Desconforto térmico;</a:t>
          </a:r>
          <a:endParaRPr lang="en-US" sz="1300" kern="1200"/>
        </a:p>
      </dsp:txBody>
      <dsp:txXfrm>
        <a:off x="15221" y="393302"/>
        <a:ext cx="5981812" cy="281363"/>
      </dsp:txXfrm>
    </dsp:sp>
    <dsp:sp modelId="{A49CA743-5C34-4055-A22C-F092E572905A}">
      <dsp:nvSpPr>
        <dsp:cNvPr id="0" name=""/>
        <dsp:cNvSpPr/>
      </dsp:nvSpPr>
      <dsp:spPr>
        <a:xfrm>
          <a:off x="0" y="727326"/>
          <a:ext cx="6012254" cy="311805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t-BR" sz="1300" kern="1200"/>
            <a:t>3. Redução de nível de renda e educação;</a:t>
          </a:r>
          <a:endParaRPr lang="en-US" sz="1300" kern="1200"/>
        </a:p>
      </dsp:txBody>
      <dsp:txXfrm>
        <a:off x="15221" y="742547"/>
        <a:ext cx="5981812" cy="281363"/>
      </dsp:txXfrm>
    </dsp:sp>
    <dsp:sp modelId="{77587677-38C0-4CE0-92A3-298FF820FA5D}">
      <dsp:nvSpPr>
        <dsp:cNvPr id="0" name=""/>
        <dsp:cNvSpPr/>
      </dsp:nvSpPr>
      <dsp:spPr>
        <a:xfrm>
          <a:off x="0" y="1076571"/>
          <a:ext cx="6012254" cy="311805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t-BR" sz="1300" kern="1200"/>
            <a:t>4. Limitação e acesso à meios de comunicação;</a:t>
          </a:r>
          <a:endParaRPr lang="en-US" sz="1300" kern="1200"/>
        </a:p>
      </dsp:txBody>
      <dsp:txXfrm>
        <a:off x="15221" y="1091792"/>
        <a:ext cx="5981812" cy="281363"/>
      </dsp:txXfrm>
    </dsp:sp>
    <dsp:sp modelId="{734C2649-92EF-4DA6-9561-C1285C5FA2B6}">
      <dsp:nvSpPr>
        <dsp:cNvPr id="0" name=""/>
        <dsp:cNvSpPr/>
      </dsp:nvSpPr>
      <dsp:spPr>
        <a:xfrm>
          <a:off x="0" y="1425816"/>
          <a:ext cx="6012254" cy="311805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t-BR" sz="1300" kern="1200" dirty="0"/>
            <a:t>5. Privação de acesso a serviços públicos básicos</a:t>
          </a:r>
          <a:endParaRPr lang="en-US" sz="1300" kern="1200" dirty="0"/>
        </a:p>
      </dsp:txBody>
      <dsp:txXfrm>
        <a:off x="15221" y="1441037"/>
        <a:ext cx="5981812" cy="2813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06E263-9DB6-DC99-12EA-9DEF5DD9B9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0B1EE00-D7DB-5BD1-02EF-928A613C77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BFF5865-62C6-65A3-3499-423CAEEB8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26ABA-8833-42EB-8367-96EA1F6676A1}" type="datetimeFigureOut">
              <a:rPr lang="pt-BR" smtClean="0"/>
              <a:t>25/01/2024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3A65E9F-FDDE-7A6A-5603-FFBA6A385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E684F71-E692-4509-E790-E6C4973E6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FF157-B2BE-42BD-83FC-DDA5C54BEE3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44776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D8BA4D-316E-7638-755D-B44723A91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B9D0530-3B16-B469-679E-388693871D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AF529FB-C1DB-9D64-99C6-03C869301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26ABA-8833-42EB-8367-96EA1F6676A1}" type="datetimeFigureOut">
              <a:rPr lang="pt-BR" smtClean="0"/>
              <a:t>25/01/2024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0146E87-17C1-B3CF-9EF9-BA0997A6F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72BAC8F-69A4-9EE9-0EC2-CAFE2BDC1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FF157-B2BE-42BD-83FC-DDA5C54BEE3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95212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CCCB412-1078-1A96-111B-E25E8D96B5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5F9D6CA-2EA4-F2BC-EA22-CFD3A290B5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B115152-FEEE-8A68-1F68-4C7E5FBAD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26ABA-8833-42EB-8367-96EA1F6676A1}" type="datetimeFigureOut">
              <a:rPr lang="pt-BR" smtClean="0"/>
              <a:t>25/01/2024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95C202B-8548-6496-06AE-EAFD118B2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DC6AB7B-BE11-76DB-32E6-FCC00C3F8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FF157-B2BE-42BD-83FC-DDA5C54BEE3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1243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C0B06A-6A56-94D4-C193-1C4A5E124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0827898-23FE-E44B-8AE7-207567F92B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B8236FA-16E1-0C4C-D83E-ECA7A6790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26ABA-8833-42EB-8367-96EA1F6676A1}" type="datetimeFigureOut">
              <a:rPr lang="pt-BR" smtClean="0"/>
              <a:t>25/01/2024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BB65DD3-6491-9D73-0251-819082998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0E8DE4B-DB90-E864-79EF-1D3359786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FF157-B2BE-42BD-83FC-DDA5C54BEE3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6291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6489C1-34C8-67D1-EE7D-B67962136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24C679A-AAE4-D2A7-0283-F1482E712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E3F5CCF-BA27-4219-6890-C7A7525E3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26ABA-8833-42EB-8367-96EA1F6676A1}" type="datetimeFigureOut">
              <a:rPr lang="pt-BR" smtClean="0"/>
              <a:t>25/01/2024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7294EBF-6341-8D8B-B236-6BF0C259C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093DF96-E2C4-2EBC-81DB-07531524C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FF157-B2BE-42BD-83FC-DDA5C54BEE3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0592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A398AC-1738-53DA-69D1-998B51A56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D6640F8-B750-23FB-90D0-681581A514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E9D9B4A-8CCE-0268-2DE1-3B00E8E5EA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F874C40-68DD-DE22-4513-715BAB78D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26ABA-8833-42EB-8367-96EA1F6676A1}" type="datetimeFigureOut">
              <a:rPr lang="pt-BR" smtClean="0"/>
              <a:t>25/01/2024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91FCA78-FB07-6D4C-746D-D4654F9FF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1688A77-7C2B-273F-8133-9401135F2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FF157-B2BE-42BD-83FC-DDA5C54BEE3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76753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56DA0D-1296-E13A-CC8A-8C50E1BAF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4908FEB-23B0-69C3-1D51-5694357BC8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3C3D2DB-94CC-6B40-8FE2-9AFF027AEF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9AF0881-F1DD-6859-06AF-8902AD76DA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6E98C6D3-481B-305C-EDBC-DC754F84DA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79E3A200-0B44-DB19-63A2-533789371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26ABA-8833-42EB-8367-96EA1F6676A1}" type="datetimeFigureOut">
              <a:rPr lang="pt-BR" smtClean="0"/>
              <a:t>25/01/2024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CD76F652-E7C7-ED7E-4685-E513F50AD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1F1EA494-205E-E735-5A68-21E8A62E4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FF157-B2BE-42BD-83FC-DDA5C54BEE3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07590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14F822-B8DD-E3B2-933E-16E0CC133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AC39762-9EB7-9908-54EB-8FB5C0AF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26ABA-8833-42EB-8367-96EA1F6676A1}" type="datetimeFigureOut">
              <a:rPr lang="pt-BR" smtClean="0"/>
              <a:t>25/01/2024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8B8FA07-5964-38F1-E091-DDF8C7EA7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5F13E9A-3CE3-10D5-E35F-889630A87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FF157-B2BE-42BD-83FC-DDA5C54BEE3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230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A8C26F87-FA1E-8FEA-2173-AD82EF03E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26ABA-8833-42EB-8367-96EA1F6676A1}" type="datetimeFigureOut">
              <a:rPr lang="pt-BR" smtClean="0"/>
              <a:t>25/01/2024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D94D6F6-F613-403F-CE5D-56608DAF1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E4FC8C4-7FEB-844E-81B2-86BF3536F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FF157-B2BE-42BD-83FC-DDA5C54BEE3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39767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A84746-CD16-450B-6431-5A3CA8524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08F1D9C-75EC-5DD9-F91B-6A7323EC2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4307B6-24B6-38B4-45F1-33CBEAB296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A6E6DAC-8D11-B2E2-89F1-B83E99574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26ABA-8833-42EB-8367-96EA1F6676A1}" type="datetimeFigureOut">
              <a:rPr lang="pt-BR" smtClean="0"/>
              <a:t>25/01/2024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0271835-DE40-9D1C-DD06-99CCBA12F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68B2A6E-A7F5-C590-6D78-95CC2088B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FF157-B2BE-42BD-83FC-DDA5C54BEE3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30067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CD0583-9E91-310D-3C51-D5021BEFC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E8CA230B-6DBD-B1E9-D092-6F757C2418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FD3F5E1-7BF9-E202-0F27-B299564B36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E1B5C27-5BAB-2935-9D1E-44B40F350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26ABA-8833-42EB-8367-96EA1F6676A1}" type="datetimeFigureOut">
              <a:rPr lang="pt-BR" smtClean="0"/>
              <a:t>25/01/2024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7D0666A-16FD-4BD2-5ADB-3963FE04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1CBF1EA-32A9-140E-D2B6-12B4D6554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FF157-B2BE-42BD-83FC-DDA5C54BEE3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9106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E99D4463-0092-26D4-8D87-80FC7D8AE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4A71D1F-086C-2076-9737-7FFACA8116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DDAE845-208F-D1F6-85C0-0B18E3766F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26ABA-8833-42EB-8367-96EA1F6676A1}" type="datetimeFigureOut">
              <a:rPr lang="pt-BR" smtClean="0"/>
              <a:t>25/01/2024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8AEA696-D8D6-5800-4F96-37472252BF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15B51B0-F79A-31D9-B4BA-B3F454E7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0FF157-B2BE-42BD-83FC-DDA5C54BEE32}" type="slidenum">
              <a:rPr lang="pt-BR" smtClean="0"/>
              <a:t>‹#›</a:t>
            </a:fld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D4798EB-7C2A-BB10-A59C-6FEA486F1AC6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1691938" y="63500"/>
            <a:ext cx="465137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pt-BR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#interna</a:t>
            </a:r>
          </a:p>
        </p:txBody>
      </p:sp>
    </p:spTree>
    <p:extLst>
      <p:ext uri="{BB962C8B-B14F-4D97-AF65-F5344CB8AC3E}">
        <p14:creationId xmlns:p14="http://schemas.microsoft.com/office/powerpoint/2010/main" val="258347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.fgv.br/noticias/mapa-nova-pobreza-estudo-revela-296-brasileiros-tem-renda-familiar-inferior-r-497-mensais" TargetMode="External"/><Relationship Id="rId2" Type="http://schemas.openxmlformats.org/officeDocument/2006/relationships/hyperlink" Target="https://pp.nexojornal.com.br/opiniao/2023/Pobreza-energ%C3%A9tica-os-desafios-da-inclus%C3%A3o-social-e-igualdade-de-g%C3%AAnero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gov.br/mme/pt-br/assuntos/noticias/brasil-bate-recorde-de-expansao-da-energia-solar-em2023#:~:text=Do%20total%20da%20capacidade%20acrescentada,10%2C3%20GW%20para%202023" TargetMode="External"/><Relationship Id="rId4" Type="http://schemas.openxmlformats.org/officeDocument/2006/relationships/hyperlink" Target="https://www.scielo.cl/scielo.php?pid=S0718-83582023000300100&amp;script=sci_arttext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theresa.nobrega@unicap.br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35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: Shape 37">
            <a:extLst>
              <a:ext uri="{FF2B5EF4-FFF2-40B4-BE49-F238E27FC236}">
                <a16:creationId xmlns:a16="http://schemas.microsoft.com/office/drawing/2014/main" id="{DFCA2118-59A2-4310-A4B2-F2CBA821E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40492"/>
            <a:ext cx="12192000" cy="1924333"/>
          </a:xfrm>
          <a:custGeom>
            <a:avLst/>
            <a:gdLst>
              <a:gd name="connsiteX0" fmla="*/ 6189199 w 12192000"/>
              <a:gd name="connsiteY0" fmla="*/ 588 h 1924333"/>
              <a:gd name="connsiteX1" fmla="*/ 6207079 w 12192000"/>
              <a:gd name="connsiteY1" fmla="*/ 2850 h 1924333"/>
              <a:gd name="connsiteX2" fmla="*/ 6285610 w 12192000"/>
              <a:gd name="connsiteY2" fmla="*/ 18131 h 1924333"/>
              <a:gd name="connsiteX3" fmla="*/ 6378008 w 12192000"/>
              <a:gd name="connsiteY3" fmla="*/ 24625 h 1924333"/>
              <a:gd name="connsiteX4" fmla="*/ 6466340 w 12192000"/>
              <a:gd name="connsiteY4" fmla="*/ 21366 h 1924333"/>
              <a:gd name="connsiteX5" fmla="*/ 6553334 w 12192000"/>
              <a:gd name="connsiteY5" fmla="*/ 35307 h 1924333"/>
              <a:gd name="connsiteX6" fmla="*/ 6626068 w 12192000"/>
              <a:gd name="connsiteY6" fmla="*/ 58045 h 1924333"/>
              <a:gd name="connsiteX7" fmla="*/ 6692303 w 12192000"/>
              <a:gd name="connsiteY7" fmla="*/ 91487 h 1924333"/>
              <a:gd name="connsiteX8" fmla="*/ 6733670 w 12192000"/>
              <a:gd name="connsiteY8" fmla="*/ 118130 h 1924333"/>
              <a:gd name="connsiteX9" fmla="*/ 6798016 w 12192000"/>
              <a:gd name="connsiteY9" fmla="*/ 112271 h 1924333"/>
              <a:gd name="connsiteX10" fmla="*/ 6801081 w 12192000"/>
              <a:gd name="connsiteY10" fmla="*/ 114963 h 1924333"/>
              <a:gd name="connsiteX11" fmla="*/ 6819351 w 12192000"/>
              <a:gd name="connsiteY11" fmla="*/ 128825 h 1924333"/>
              <a:gd name="connsiteX12" fmla="*/ 6852732 w 12192000"/>
              <a:gd name="connsiteY12" fmla="*/ 123321 h 1924333"/>
              <a:gd name="connsiteX13" fmla="*/ 6865247 w 12192000"/>
              <a:gd name="connsiteY13" fmla="*/ 128836 h 1924333"/>
              <a:gd name="connsiteX14" fmla="*/ 6905517 w 12192000"/>
              <a:gd name="connsiteY14" fmla="*/ 129265 h 1924333"/>
              <a:gd name="connsiteX15" fmla="*/ 6950286 w 12192000"/>
              <a:gd name="connsiteY15" fmla="*/ 150104 h 1924333"/>
              <a:gd name="connsiteX16" fmla="*/ 7003442 w 12192000"/>
              <a:gd name="connsiteY16" fmla="*/ 136136 h 1924333"/>
              <a:gd name="connsiteX17" fmla="*/ 7160047 w 12192000"/>
              <a:gd name="connsiteY17" fmla="*/ 166721 h 1924333"/>
              <a:gd name="connsiteX18" fmla="*/ 7325604 w 12192000"/>
              <a:gd name="connsiteY18" fmla="*/ 215867 h 1924333"/>
              <a:gd name="connsiteX19" fmla="*/ 7540522 w 12192000"/>
              <a:gd name="connsiteY19" fmla="*/ 239374 h 1924333"/>
              <a:gd name="connsiteX20" fmla="*/ 7612071 w 12192000"/>
              <a:gd name="connsiteY20" fmla="*/ 229553 h 1924333"/>
              <a:gd name="connsiteX21" fmla="*/ 7651995 w 12192000"/>
              <a:gd name="connsiteY21" fmla="*/ 244567 h 1924333"/>
              <a:gd name="connsiteX22" fmla="*/ 7725761 w 12192000"/>
              <a:gd name="connsiteY22" fmla="*/ 258638 h 1924333"/>
              <a:gd name="connsiteX23" fmla="*/ 7823038 w 12192000"/>
              <a:gd name="connsiteY23" fmla="*/ 287078 h 1924333"/>
              <a:gd name="connsiteX24" fmla="*/ 7866405 w 12192000"/>
              <a:gd name="connsiteY24" fmla="*/ 287288 h 1924333"/>
              <a:gd name="connsiteX25" fmla="*/ 7875021 w 12192000"/>
              <a:gd name="connsiteY25" fmla="*/ 288224 h 1924333"/>
              <a:gd name="connsiteX26" fmla="*/ 7875146 w 12192000"/>
              <a:gd name="connsiteY26" fmla="*/ 288614 h 1924333"/>
              <a:gd name="connsiteX27" fmla="*/ 7907443 w 12192000"/>
              <a:gd name="connsiteY27" fmla="*/ 291752 h 1924333"/>
              <a:gd name="connsiteX28" fmla="*/ 7912892 w 12192000"/>
              <a:gd name="connsiteY28" fmla="*/ 294833 h 1924333"/>
              <a:gd name="connsiteX29" fmla="*/ 7946345 w 12192000"/>
              <a:gd name="connsiteY29" fmla="*/ 319359 h 1924333"/>
              <a:gd name="connsiteX30" fmla="*/ 8021238 w 12192000"/>
              <a:gd name="connsiteY30" fmla="*/ 315159 h 1924333"/>
              <a:gd name="connsiteX31" fmla="*/ 8094697 w 12192000"/>
              <a:gd name="connsiteY31" fmla="*/ 351819 h 1924333"/>
              <a:gd name="connsiteX32" fmla="*/ 8155208 w 12192000"/>
              <a:gd name="connsiteY32" fmla="*/ 371168 h 1924333"/>
              <a:gd name="connsiteX33" fmla="*/ 8248472 w 12192000"/>
              <a:gd name="connsiteY33" fmla="*/ 400489 h 1924333"/>
              <a:gd name="connsiteX34" fmla="*/ 8300068 w 12192000"/>
              <a:gd name="connsiteY34" fmla="*/ 405531 h 1924333"/>
              <a:gd name="connsiteX35" fmla="*/ 8356293 w 12192000"/>
              <a:gd name="connsiteY35" fmla="*/ 403328 h 1924333"/>
              <a:gd name="connsiteX36" fmla="*/ 8475838 w 12192000"/>
              <a:gd name="connsiteY36" fmla="*/ 435524 h 1924333"/>
              <a:gd name="connsiteX37" fmla="*/ 8575216 w 12192000"/>
              <a:gd name="connsiteY37" fmla="*/ 450198 h 1924333"/>
              <a:gd name="connsiteX38" fmla="*/ 8588650 w 12192000"/>
              <a:gd name="connsiteY38" fmla="*/ 447070 h 1924333"/>
              <a:gd name="connsiteX39" fmla="*/ 8612184 w 12192000"/>
              <a:gd name="connsiteY39" fmla="*/ 439577 h 1924333"/>
              <a:gd name="connsiteX40" fmla="*/ 8630713 w 12192000"/>
              <a:gd name="connsiteY40" fmla="*/ 433015 h 1924333"/>
              <a:gd name="connsiteX41" fmla="*/ 8704240 w 12192000"/>
              <a:gd name="connsiteY41" fmla="*/ 422865 h 1924333"/>
              <a:gd name="connsiteX42" fmla="*/ 8829513 w 12192000"/>
              <a:gd name="connsiteY42" fmla="*/ 429389 h 1924333"/>
              <a:gd name="connsiteX43" fmla="*/ 9083651 w 12192000"/>
              <a:gd name="connsiteY43" fmla="*/ 390744 h 1924333"/>
              <a:gd name="connsiteX44" fmla="*/ 9371402 w 12192000"/>
              <a:gd name="connsiteY44" fmla="*/ 371809 h 1924333"/>
              <a:gd name="connsiteX45" fmla="*/ 9429586 w 12192000"/>
              <a:gd name="connsiteY45" fmla="*/ 369213 h 1924333"/>
              <a:gd name="connsiteX46" fmla="*/ 9489757 w 12192000"/>
              <a:gd name="connsiteY46" fmla="*/ 377814 h 1924333"/>
              <a:gd name="connsiteX47" fmla="*/ 9516954 w 12192000"/>
              <a:gd name="connsiteY47" fmla="*/ 376991 h 1924333"/>
              <a:gd name="connsiteX48" fmla="*/ 9645588 w 12192000"/>
              <a:gd name="connsiteY48" fmla="*/ 363590 h 1924333"/>
              <a:gd name="connsiteX49" fmla="*/ 9722896 w 12192000"/>
              <a:gd name="connsiteY49" fmla="*/ 360983 h 1924333"/>
              <a:gd name="connsiteX50" fmla="*/ 9752803 w 12192000"/>
              <a:gd name="connsiteY50" fmla="*/ 368492 h 1924333"/>
              <a:gd name="connsiteX51" fmla="*/ 9890305 w 12192000"/>
              <a:gd name="connsiteY51" fmla="*/ 380736 h 1924333"/>
              <a:gd name="connsiteX52" fmla="*/ 9939767 w 12192000"/>
              <a:gd name="connsiteY52" fmla="*/ 377776 h 1924333"/>
              <a:gd name="connsiteX53" fmla="*/ 9944355 w 12192000"/>
              <a:gd name="connsiteY53" fmla="*/ 377352 h 1924333"/>
              <a:gd name="connsiteX54" fmla="*/ 9953719 w 12192000"/>
              <a:gd name="connsiteY54" fmla="*/ 375642 h 1924333"/>
              <a:gd name="connsiteX55" fmla="*/ 9955809 w 12192000"/>
              <a:gd name="connsiteY55" fmla="*/ 376294 h 1924333"/>
              <a:gd name="connsiteX56" fmla="*/ 10032710 w 12192000"/>
              <a:gd name="connsiteY56" fmla="*/ 394940 h 1924333"/>
              <a:gd name="connsiteX57" fmla="*/ 10049925 w 12192000"/>
              <a:gd name="connsiteY57" fmla="*/ 404971 h 1924333"/>
              <a:gd name="connsiteX58" fmla="*/ 10112671 w 12192000"/>
              <a:gd name="connsiteY58" fmla="*/ 414549 h 1924333"/>
              <a:gd name="connsiteX59" fmla="*/ 10170853 w 12192000"/>
              <a:gd name="connsiteY59" fmla="*/ 435168 h 1924333"/>
              <a:gd name="connsiteX60" fmla="*/ 10290184 w 12192000"/>
              <a:gd name="connsiteY60" fmla="*/ 448123 h 1924333"/>
              <a:gd name="connsiteX61" fmla="*/ 10320158 w 12192000"/>
              <a:gd name="connsiteY61" fmla="*/ 458352 h 1924333"/>
              <a:gd name="connsiteX62" fmla="*/ 10321815 w 12192000"/>
              <a:gd name="connsiteY62" fmla="*/ 463087 h 1924333"/>
              <a:gd name="connsiteX63" fmla="*/ 10373742 w 12192000"/>
              <a:gd name="connsiteY63" fmla="*/ 464538 h 1924333"/>
              <a:gd name="connsiteX64" fmla="*/ 10428532 w 12192000"/>
              <a:gd name="connsiteY64" fmla="*/ 492504 h 1924333"/>
              <a:gd name="connsiteX65" fmla="*/ 10466490 w 12192000"/>
              <a:gd name="connsiteY65" fmla="*/ 517759 h 1924333"/>
              <a:gd name="connsiteX66" fmla="*/ 10466675 w 12192000"/>
              <a:gd name="connsiteY66" fmla="*/ 522076 h 1924333"/>
              <a:gd name="connsiteX67" fmla="*/ 10470309 w 12192000"/>
              <a:gd name="connsiteY67" fmla="*/ 522792 h 1924333"/>
              <a:gd name="connsiteX68" fmla="*/ 10474138 w 12192000"/>
              <a:gd name="connsiteY68" fmla="*/ 519761 h 1924333"/>
              <a:gd name="connsiteX69" fmla="*/ 10501100 w 12192000"/>
              <a:gd name="connsiteY69" fmla="*/ 528263 h 1924333"/>
              <a:gd name="connsiteX70" fmla="*/ 10502395 w 12192000"/>
              <a:gd name="connsiteY70" fmla="*/ 536393 h 1924333"/>
              <a:gd name="connsiteX71" fmla="*/ 10689496 w 12192000"/>
              <a:gd name="connsiteY71" fmla="*/ 560233 h 1924333"/>
              <a:gd name="connsiteX72" fmla="*/ 10788736 w 12192000"/>
              <a:gd name="connsiteY72" fmla="*/ 613188 h 1924333"/>
              <a:gd name="connsiteX73" fmla="*/ 10819747 w 12192000"/>
              <a:gd name="connsiteY73" fmla="*/ 621351 h 1924333"/>
              <a:gd name="connsiteX74" fmla="*/ 10864632 w 12192000"/>
              <a:gd name="connsiteY74" fmla="*/ 644858 h 1924333"/>
              <a:gd name="connsiteX75" fmla="*/ 10929407 w 12192000"/>
              <a:gd name="connsiteY75" fmla="*/ 652945 h 1924333"/>
              <a:gd name="connsiteX76" fmla="*/ 10979412 w 12192000"/>
              <a:gd name="connsiteY76" fmla="*/ 654217 h 1924333"/>
              <a:gd name="connsiteX77" fmla="*/ 11006959 w 12192000"/>
              <a:gd name="connsiteY77" fmla="*/ 657017 h 1924333"/>
              <a:gd name="connsiteX78" fmla="*/ 11077038 w 12192000"/>
              <a:gd name="connsiteY78" fmla="*/ 668487 h 1924333"/>
              <a:gd name="connsiteX79" fmla="*/ 11157850 w 12192000"/>
              <a:gd name="connsiteY79" fmla="*/ 693164 h 1924333"/>
              <a:gd name="connsiteX80" fmla="*/ 11175276 w 12192000"/>
              <a:gd name="connsiteY80" fmla="*/ 697243 h 1924333"/>
              <a:gd name="connsiteX81" fmla="*/ 11191131 w 12192000"/>
              <a:gd name="connsiteY81" fmla="*/ 696085 h 1924333"/>
              <a:gd name="connsiteX82" fmla="*/ 11195573 w 12192000"/>
              <a:gd name="connsiteY82" fmla="*/ 691751 h 1924333"/>
              <a:gd name="connsiteX83" fmla="*/ 11205299 w 12192000"/>
              <a:gd name="connsiteY83" fmla="*/ 693247 h 1924333"/>
              <a:gd name="connsiteX84" fmla="*/ 11223770 w 12192000"/>
              <a:gd name="connsiteY84" fmla="*/ 690335 h 1924333"/>
              <a:gd name="connsiteX85" fmla="*/ 11292119 w 12192000"/>
              <a:gd name="connsiteY85" fmla="*/ 713311 h 1924333"/>
              <a:gd name="connsiteX86" fmla="*/ 11435379 w 12192000"/>
              <a:gd name="connsiteY86" fmla="*/ 758519 h 1924333"/>
              <a:gd name="connsiteX87" fmla="*/ 11604406 w 12192000"/>
              <a:gd name="connsiteY87" fmla="*/ 810476 h 1924333"/>
              <a:gd name="connsiteX88" fmla="*/ 11652155 w 12192000"/>
              <a:gd name="connsiteY88" fmla="*/ 825109 h 1924333"/>
              <a:gd name="connsiteX89" fmla="*/ 11654192 w 12192000"/>
              <a:gd name="connsiteY89" fmla="*/ 827301 h 1924333"/>
              <a:gd name="connsiteX90" fmla="*/ 11676599 w 12192000"/>
              <a:gd name="connsiteY90" fmla="*/ 846628 h 1924333"/>
              <a:gd name="connsiteX91" fmla="*/ 11775168 w 12192000"/>
              <a:gd name="connsiteY91" fmla="*/ 890664 h 1924333"/>
              <a:gd name="connsiteX92" fmla="*/ 11826341 w 12192000"/>
              <a:gd name="connsiteY92" fmla="*/ 877558 h 1924333"/>
              <a:gd name="connsiteX93" fmla="*/ 11879068 w 12192000"/>
              <a:gd name="connsiteY93" fmla="*/ 874038 h 1924333"/>
              <a:gd name="connsiteX94" fmla="*/ 11889563 w 12192000"/>
              <a:gd name="connsiteY94" fmla="*/ 878619 h 1924333"/>
              <a:gd name="connsiteX95" fmla="*/ 12016613 w 12192000"/>
              <a:gd name="connsiteY95" fmla="*/ 886111 h 1924333"/>
              <a:gd name="connsiteX96" fmla="*/ 12108292 w 12192000"/>
              <a:gd name="connsiteY96" fmla="*/ 868500 h 1924333"/>
              <a:gd name="connsiteX97" fmla="*/ 12182910 w 12192000"/>
              <a:gd name="connsiteY97" fmla="*/ 882003 h 1924333"/>
              <a:gd name="connsiteX98" fmla="*/ 12192000 w 12192000"/>
              <a:gd name="connsiteY98" fmla="*/ 884778 h 1924333"/>
              <a:gd name="connsiteX99" fmla="*/ 12192000 w 12192000"/>
              <a:gd name="connsiteY99" fmla="*/ 1610315 h 1924333"/>
              <a:gd name="connsiteX100" fmla="*/ 12191998 w 12192000"/>
              <a:gd name="connsiteY100" fmla="*/ 1610315 h 1924333"/>
              <a:gd name="connsiteX101" fmla="*/ 12191998 w 12192000"/>
              <a:gd name="connsiteY101" fmla="*/ 1924333 h 1924333"/>
              <a:gd name="connsiteX102" fmla="*/ 0 w 12192000"/>
              <a:gd name="connsiteY102" fmla="*/ 1924333 h 1924333"/>
              <a:gd name="connsiteX103" fmla="*/ 0 w 12192000"/>
              <a:gd name="connsiteY103" fmla="*/ 505159 h 1924333"/>
              <a:gd name="connsiteX104" fmla="*/ 5722 w 12192000"/>
              <a:gd name="connsiteY104" fmla="*/ 508889 h 1924333"/>
              <a:gd name="connsiteX105" fmla="*/ 38476 w 12192000"/>
              <a:gd name="connsiteY105" fmla="*/ 524137 h 1924333"/>
              <a:gd name="connsiteX106" fmla="*/ 192883 w 12192000"/>
              <a:gd name="connsiteY106" fmla="*/ 545272 h 1924333"/>
              <a:gd name="connsiteX107" fmla="*/ 343710 w 12192000"/>
              <a:gd name="connsiteY107" fmla="*/ 565029 h 1924333"/>
              <a:gd name="connsiteX108" fmla="*/ 471066 w 12192000"/>
              <a:gd name="connsiteY108" fmla="*/ 549837 h 1924333"/>
              <a:gd name="connsiteX109" fmla="*/ 617333 w 12192000"/>
              <a:gd name="connsiteY109" fmla="*/ 526428 h 1924333"/>
              <a:gd name="connsiteX110" fmla="*/ 725203 w 12192000"/>
              <a:gd name="connsiteY110" fmla="*/ 523793 h 1924333"/>
              <a:gd name="connsiteX111" fmla="*/ 788494 w 12192000"/>
              <a:gd name="connsiteY111" fmla="*/ 505799 h 1924333"/>
              <a:gd name="connsiteX112" fmla="*/ 885977 w 12192000"/>
              <a:gd name="connsiteY112" fmla="*/ 526585 h 1924333"/>
              <a:gd name="connsiteX113" fmla="*/ 932142 w 12192000"/>
              <a:gd name="connsiteY113" fmla="*/ 528005 h 1924333"/>
              <a:gd name="connsiteX114" fmla="*/ 1090404 w 12192000"/>
              <a:gd name="connsiteY114" fmla="*/ 498299 h 1924333"/>
              <a:gd name="connsiteX115" fmla="*/ 1188628 w 12192000"/>
              <a:gd name="connsiteY115" fmla="*/ 483151 h 1924333"/>
              <a:gd name="connsiteX116" fmla="*/ 1316247 w 12192000"/>
              <a:gd name="connsiteY116" fmla="*/ 425979 h 1924333"/>
              <a:gd name="connsiteX117" fmla="*/ 1357712 w 12192000"/>
              <a:gd name="connsiteY117" fmla="*/ 416549 h 1924333"/>
              <a:gd name="connsiteX118" fmla="*/ 1425921 w 12192000"/>
              <a:gd name="connsiteY118" fmla="*/ 413953 h 1924333"/>
              <a:gd name="connsiteX119" fmla="*/ 1503817 w 12192000"/>
              <a:gd name="connsiteY119" fmla="*/ 380457 h 1924333"/>
              <a:gd name="connsiteX120" fmla="*/ 1639196 w 12192000"/>
              <a:gd name="connsiteY120" fmla="*/ 372785 h 1924333"/>
              <a:gd name="connsiteX121" fmla="*/ 1705606 w 12192000"/>
              <a:gd name="connsiteY121" fmla="*/ 359023 h 1924333"/>
              <a:gd name="connsiteX122" fmla="*/ 1813011 w 12192000"/>
              <a:gd name="connsiteY122" fmla="*/ 331023 h 1924333"/>
              <a:gd name="connsiteX123" fmla="*/ 1831380 w 12192000"/>
              <a:gd name="connsiteY123" fmla="*/ 341307 h 1924333"/>
              <a:gd name="connsiteX124" fmla="*/ 1858612 w 12192000"/>
              <a:gd name="connsiteY124" fmla="*/ 326777 h 1924333"/>
              <a:gd name="connsiteX125" fmla="*/ 1880661 w 12192000"/>
              <a:gd name="connsiteY125" fmla="*/ 335987 h 1924333"/>
              <a:gd name="connsiteX126" fmla="*/ 1941495 w 12192000"/>
              <a:gd name="connsiteY126" fmla="*/ 310792 h 1924333"/>
              <a:gd name="connsiteX127" fmla="*/ 1995402 w 12192000"/>
              <a:gd name="connsiteY127" fmla="*/ 305480 h 1924333"/>
              <a:gd name="connsiteX128" fmla="*/ 2223864 w 12192000"/>
              <a:gd name="connsiteY128" fmla="*/ 266118 h 1924333"/>
              <a:gd name="connsiteX129" fmla="*/ 2418043 w 12192000"/>
              <a:gd name="connsiteY129" fmla="*/ 215314 h 1924333"/>
              <a:gd name="connsiteX130" fmla="*/ 2558461 w 12192000"/>
              <a:gd name="connsiteY130" fmla="*/ 168193 h 1924333"/>
              <a:gd name="connsiteX131" fmla="*/ 2595535 w 12192000"/>
              <a:gd name="connsiteY131" fmla="*/ 158548 h 1924333"/>
              <a:gd name="connsiteX132" fmla="*/ 2626942 w 12192000"/>
              <a:gd name="connsiteY132" fmla="*/ 130400 h 1924333"/>
              <a:gd name="connsiteX133" fmla="*/ 2632225 w 12192000"/>
              <a:gd name="connsiteY133" fmla="*/ 130446 h 1924333"/>
              <a:gd name="connsiteX134" fmla="*/ 2696856 w 12192000"/>
              <a:gd name="connsiteY134" fmla="*/ 128498 h 1924333"/>
              <a:gd name="connsiteX135" fmla="*/ 2759767 w 12192000"/>
              <a:gd name="connsiteY135" fmla="*/ 127784 h 1924333"/>
              <a:gd name="connsiteX136" fmla="*/ 2792685 w 12192000"/>
              <a:gd name="connsiteY136" fmla="*/ 115710 h 1924333"/>
              <a:gd name="connsiteX137" fmla="*/ 2799767 w 12192000"/>
              <a:gd name="connsiteY137" fmla="*/ 113754 h 1924333"/>
              <a:gd name="connsiteX138" fmla="*/ 2829799 w 12192000"/>
              <a:gd name="connsiteY138" fmla="*/ 120042 h 1924333"/>
              <a:gd name="connsiteX139" fmla="*/ 2890704 w 12192000"/>
              <a:gd name="connsiteY139" fmla="*/ 121493 h 1924333"/>
              <a:gd name="connsiteX140" fmla="*/ 3042646 w 12192000"/>
              <a:gd name="connsiteY140" fmla="*/ 112273 h 1924333"/>
              <a:gd name="connsiteX141" fmla="*/ 3146630 w 12192000"/>
              <a:gd name="connsiteY141" fmla="*/ 100898 h 1924333"/>
              <a:gd name="connsiteX142" fmla="*/ 3233163 w 12192000"/>
              <a:gd name="connsiteY142" fmla="*/ 120200 h 1924333"/>
              <a:gd name="connsiteX143" fmla="*/ 3372699 w 12192000"/>
              <a:gd name="connsiteY143" fmla="*/ 129394 h 1924333"/>
              <a:gd name="connsiteX144" fmla="*/ 3394352 w 12192000"/>
              <a:gd name="connsiteY144" fmla="*/ 131671 h 1924333"/>
              <a:gd name="connsiteX145" fmla="*/ 3448218 w 12192000"/>
              <a:gd name="connsiteY145" fmla="*/ 118229 h 1924333"/>
              <a:gd name="connsiteX146" fmla="*/ 3505047 w 12192000"/>
              <a:gd name="connsiteY146" fmla="*/ 115412 h 1924333"/>
              <a:gd name="connsiteX147" fmla="*/ 3521767 w 12192000"/>
              <a:gd name="connsiteY147" fmla="*/ 111071 h 1924333"/>
              <a:gd name="connsiteX148" fmla="*/ 3585137 w 12192000"/>
              <a:gd name="connsiteY148" fmla="*/ 114371 h 1924333"/>
              <a:gd name="connsiteX149" fmla="*/ 3690293 w 12192000"/>
              <a:gd name="connsiteY149" fmla="*/ 98301 h 1924333"/>
              <a:gd name="connsiteX150" fmla="*/ 3867818 w 12192000"/>
              <a:gd name="connsiteY150" fmla="*/ 88985 h 1924333"/>
              <a:gd name="connsiteX151" fmla="*/ 4091337 w 12192000"/>
              <a:gd name="connsiteY151" fmla="*/ 70813 h 1924333"/>
              <a:gd name="connsiteX152" fmla="*/ 4246332 w 12192000"/>
              <a:gd name="connsiteY152" fmla="*/ 41697 h 1924333"/>
              <a:gd name="connsiteX153" fmla="*/ 4266975 w 12192000"/>
              <a:gd name="connsiteY153" fmla="*/ 46592 h 1924333"/>
              <a:gd name="connsiteX154" fmla="*/ 4270566 w 12192000"/>
              <a:gd name="connsiteY154" fmla="*/ 47620 h 1924333"/>
              <a:gd name="connsiteX155" fmla="*/ 4288964 w 12192000"/>
              <a:gd name="connsiteY155" fmla="*/ 52766 h 1924333"/>
              <a:gd name="connsiteX156" fmla="*/ 4365137 w 12192000"/>
              <a:gd name="connsiteY156" fmla="*/ 51783 h 1924333"/>
              <a:gd name="connsiteX157" fmla="*/ 4430546 w 12192000"/>
              <a:gd name="connsiteY157" fmla="*/ 44555 h 1924333"/>
              <a:gd name="connsiteX158" fmla="*/ 4444136 w 12192000"/>
              <a:gd name="connsiteY158" fmla="*/ 39567 h 1924333"/>
              <a:gd name="connsiteX159" fmla="*/ 4534039 w 12192000"/>
              <a:gd name="connsiteY159" fmla="*/ 31604 h 1924333"/>
              <a:gd name="connsiteX160" fmla="*/ 4560448 w 12192000"/>
              <a:gd name="connsiteY160" fmla="*/ 25231 h 1924333"/>
              <a:gd name="connsiteX161" fmla="*/ 4568006 w 12192000"/>
              <a:gd name="connsiteY161" fmla="*/ 25970 h 1924333"/>
              <a:gd name="connsiteX162" fmla="*/ 4595497 w 12192000"/>
              <a:gd name="connsiteY162" fmla="*/ 22958 h 1924333"/>
              <a:gd name="connsiteX163" fmla="*/ 4608623 w 12192000"/>
              <a:gd name="connsiteY163" fmla="*/ 18108 h 1924333"/>
              <a:gd name="connsiteX164" fmla="*/ 4623942 w 12192000"/>
              <a:gd name="connsiteY164" fmla="*/ 22251 h 1924333"/>
              <a:gd name="connsiteX165" fmla="*/ 4664336 w 12192000"/>
              <a:gd name="connsiteY165" fmla="*/ 23306 h 1924333"/>
              <a:gd name="connsiteX166" fmla="*/ 4677385 w 12192000"/>
              <a:gd name="connsiteY166" fmla="*/ 18246 h 1924333"/>
              <a:gd name="connsiteX167" fmla="*/ 4698143 w 12192000"/>
              <a:gd name="connsiteY167" fmla="*/ 18036 h 1924333"/>
              <a:gd name="connsiteX168" fmla="*/ 4750609 w 12192000"/>
              <a:gd name="connsiteY168" fmla="*/ 23611 h 1924333"/>
              <a:gd name="connsiteX169" fmla="*/ 4784658 w 12192000"/>
              <a:gd name="connsiteY169" fmla="*/ 25057 h 1924333"/>
              <a:gd name="connsiteX170" fmla="*/ 4847558 w 12192000"/>
              <a:gd name="connsiteY170" fmla="*/ 38726 h 1924333"/>
              <a:gd name="connsiteX171" fmla="*/ 4909134 w 12192000"/>
              <a:gd name="connsiteY171" fmla="*/ 50659 h 1924333"/>
              <a:gd name="connsiteX172" fmla="*/ 5099219 w 12192000"/>
              <a:gd name="connsiteY172" fmla="*/ 55050 h 1924333"/>
              <a:gd name="connsiteX173" fmla="*/ 5184992 w 12192000"/>
              <a:gd name="connsiteY173" fmla="*/ 67596 h 1924333"/>
              <a:gd name="connsiteX174" fmla="*/ 5229637 w 12192000"/>
              <a:gd name="connsiteY174" fmla="*/ 67789 h 1924333"/>
              <a:gd name="connsiteX175" fmla="*/ 5389346 w 12192000"/>
              <a:gd name="connsiteY175" fmla="*/ 80211 h 1924333"/>
              <a:gd name="connsiteX176" fmla="*/ 5494414 w 12192000"/>
              <a:gd name="connsiteY176" fmla="*/ 75926 h 1924333"/>
              <a:gd name="connsiteX177" fmla="*/ 5528443 w 12192000"/>
              <a:gd name="connsiteY177" fmla="*/ 77206 h 1924333"/>
              <a:gd name="connsiteX178" fmla="*/ 5684939 w 12192000"/>
              <a:gd name="connsiteY178" fmla="*/ 50269 h 1924333"/>
              <a:gd name="connsiteX179" fmla="*/ 5765146 w 12192000"/>
              <a:gd name="connsiteY179" fmla="*/ 50414 h 1924333"/>
              <a:gd name="connsiteX180" fmla="*/ 5848655 w 12192000"/>
              <a:gd name="connsiteY180" fmla="*/ 35257 h 1924333"/>
              <a:gd name="connsiteX181" fmla="*/ 5930656 w 12192000"/>
              <a:gd name="connsiteY181" fmla="*/ 30131 h 1924333"/>
              <a:gd name="connsiteX182" fmla="*/ 6124150 w 12192000"/>
              <a:gd name="connsiteY182" fmla="*/ 31679 h 1924333"/>
              <a:gd name="connsiteX183" fmla="*/ 6189199 w 12192000"/>
              <a:gd name="connsiteY183" fmla="*/ 588 h 192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2192000" h="1924333">
                <a:moveTo>
                  <a:pt x="6189199" y="588"/>
                </a:moveTo>
                <a:cubicBezTo>
                  <a:pt x="6196356" y="-574"/>
                  <a:pt x="6202609" y="-108"/>
                  <a:pt x="6207079" y="2850"/>
                </a:cubicBezTo>
                <a:cubicBezTo>
                  <a:pt x="6222026" y="2749"/>
                  <a:pt x="6273489" y="3767"/>
                  <a:pt x="6285610" y="18131"/>
                </a:cubicBezTo>
                <a:cubicBezTo>
                  <a:pt x="6307255" y="18685"/>
                  <a:pt x="6357141" y="23793"/>
                  <a:pt x="6378008" y="24625"/>
                </a:cubicBezTo>
                <a:cubicBezTo>
                  <a:pt x="6409946" y="30645"/>
                  <a:pt x="6438307" y="10375"/>
                  <a:pt x="6466340" y="21366"/>
                </a:cubicBezTo>
                <a:cubicBezTo>
                  <a:pt x="6488276" y="31229"/>
                  <a:pt x="6529854" y="28110"/>
                  <a:pt x="6553334" y="35307"/>
                </a:cubicBezTo>
                <a:cubicBezTo>
                  <a:pt x="6561737" y="48059"/>
                  <a:pt x="6609188" y="62087"/>
                  <a:pt x="6626068" y="58045"/>
                </a:cubicBezTo>
                <a:cubicBezTo>
                  <a:pt x="6660952" y="66570"/>
                  <a:pt x="6666277" y="84716"/>
                  <a:pt x="6692303" y="91487"/>
                </a:cubicBezTo>
                <a:lnTo>
                  <a:pt x="6733670" y="118130"/>
                </a:lnTo>
                <a:lnTo>
                  <a:pt x="6798016" y="112271"/>
                </a:lnTo>
                <a:lnTo>
                  <a:pt x="6801081" y="114963"/>
                </a:lnTo>
                <a:cubicBezTo>
                  <a:pt x="6806919" y="120140"/>
                  <a:pt x="6812832" y="125016"/>
                  <a:pt x="6819351" y="128825"/>
                </a:cubicBezTo>
                <a:cubicBezTo>
                  <a:pt x="6825742" y="109997"/>
                  <a:pt x="6840132" y="116541"/>
                  <a:pt x="6852732" y="123321"/>
                </a:cubicBezTo>
                <a:lnTo>
                  <a:pt x="6865247" y="128836"/>
                </a:lnTo>
                <a:lnTo>
                  <a:pt x="6905517" y="129265"/>
                </a:lnTo>
                <a:cubicBezTo>
                  <a:pt x="6934052" y="140042"/>
                  <a:pt x="6939773" y="141556"/>
                  <a:pt x="6950286" y="150104"/>
                </a:cubicBezTo>
                <a:lnTo>
                  <a:pt x="7003442" y="136136"/>
                </a:lnTo>
                <a:lnTo>
                  <a:pt x="7160047" y="166721"/>
                </a:lnTo>
                <a:cubicBezTo>
                  <a:pt x="7207281" y="179911"/>
                  <a:pt x="7280644" y="210197"/>
                  <a:pt x="7325604" y="215867"/>
                </a:cubicBezTo>
                <a:cubicBezTo>
                  <a:pt x="7460113" y="233904"/>
                  <a:pt x="7393081" y="242880"/>
                  <a:pt x="7540522" y="239374"/>
                </a:cubicBezTo>
                <a:cubicBezTo>
                  <a:pt x="7545714" y="234872"/>
                  <a:pt x="7605972" y="231727"/>
                  <a:pt x="7612071" y="229553"/>
                </a:cubicBezTo>
                <a:lnTo>
                  <a:pt x="7651995" y="244567"/>
                </a:lnTo>
                <a:lnTo>
                  <a:pt x="7725761" y="258638"/>
                </a:lnTo>
                <a:lnTo>
                  <a:pt x="7823038" y="287078"/>
                </a:lnTo>
                <a:cubicBezTo>
                  <a:pt x="7837080" y="286482"/>
                  <a:pt x="7851647" y="286498"/>
                  <a:pt x="7866405" y="287288"/>
                </a:cubicBezTo>
                <a:lnTo>
                  <a:pt x="7875021" y="288224"/>
                </a:lnTo>
                <a:cubicBezTo>
                  <a:pt x="7875062" y="288354"/>
                  <a:pt x="7875105" y="288483"/>
                  <a:pt x="7875146" y="288614"/>
                </a:cubicBezTo>
                <a:cubicBezTo>
                  <a:pt x="7880550" y="289202"/>
                  <a:pt x="7901153" y="290716"/>
                  <a:pt x="7907443" y="291752"/>
                </a:cubicBezTo>
                <a:lnTo>
                  <a:pt x="7912892" y="294833"/>
                </a:lnTo>
                <a:lnTo>
                  <a:pt x="7946345" y="319359"/>
                </a:lnTo>
                <a:cubicBezTo>
                  <a:pt x="7958657" y="312776"/>
                  <a:pt x="7996513" y="309749"/>
                  <a:pt x="8021238" y="315159"/>
                </a:cubicBezTo>
                <a:cubicBezTo>
                  <a:pt x="8045964" y="320570"/>
                  <a:pt x="8058169" y="340462"/>
                  <a:pt x="8094697" y="351819"/>
                </a:cubicBezTo>
                <a:cubicBezTo>
                  <a:pt x="8129587" y="361154"/>
                  <a:pt x="8116181" y="360544"/>
                  <a:pt x="8155208" y="371168"/>
                </a:cubicBezTo>
                <a:cubicBezTo>
                  <a:pt x="8196217" y="383300"/>
                  <a:pt x="8205468" y="391801"/>
                  <a:pt x="8248472" y="400489"/>
                </a:cubicBezTo>
                <a:cubicBezTo>
                  <a:pt x="8283932" y="419791"/>
                  <a:pt x="8278617" y="392031"/>
                  <a:pt x="8300068" y="405531"/>
                </a:cubicBezTo>
                <a:lnTo>
                  <a:pt x="8356293" y="403328"/>
                </a:lnTo>
                <a:cubicBezTo>
                  <a:pt x="8377247" y="404463"/>
                  <a:pt x="8438442" y="433194"/>
                  <a:pt x="8475838" y="435524"/>
                </a:cubicBezTo>
                <a:cubicBezTo>
                  <a:pt x="8510241" y="438037"/>
                  <a:pt x="8545511" y="449840"/>
                  <a:pt x="8575216" y="450198"/>
                </a:cubicBezTo>
                <a:lnTo>
                  <a:pt x="8588650" y="447070"/>
                </a:lnTo>
                <a:lnTo>
                  <a:pt x="8612184" y="439577"/>
                </a:lnTo>
                <a:lnTo>
                  <a:pt x="8630713" y="433015"/>
                </a:lnTo>
                <a:cubicBezTo>
                  <a:pt x="8635870" y="429519"/>
                  <a:pt x="8700685" y="428411"/>
                  <a:pt x="8704240" y="422865"/>
                </a:cubicBezTo>
                <a:cubicBezTo>
                  <a:pt x="8761777" y="429549"/>
                  <a:pt x="8768302" y="427178"/>
                  <a:pt x="8829513" y="429389"/>
                </a:cubicBezTo>
                <a:cubicBezTo>
                  <a:pt x="8922895" y="444672"/>
                  <a:pt x="8924579" y="401507"/>
                  <a:pt x="9083651" y="390744"/>
                </a:cubicBezTo>
                <a:cubicBezTo>
                  <a:pt x="9138403" y="388032"/>
                  <a:pt x="9315003" y="378647"/>
                  <a:pt x="9371402" y="371809"/>
                </a:cubicBezTo>
                <a:cubicBezTo>
                  <a:pt x="9358632" y="337502"/>
                  <a:pt x="9402842" y="379364"/>
                  <a:pt x="9429586" y="369213"/>
                </a:cubicBezTo>
                <a:cubicBezTo>
                  <a:pt x="9449312" y="370213"/>
                  <a:pt x="9473938" y="373270"/>
                  <a:pt x="9489757" y="377814"/>
                </a:cubicBezTo>
                <a:cubicBezTo>
                  <a:pt x="9498164" y="379256"/>
                  <a:pt x="9507139" y="379272"/>
                  <a:pt x="9516954" y="376991"/>
                </a:cubicBezTo>
                <a:cubicBezTo>
                  <a:pt x="9548430" y="354766"/>
                  <a:pt x="9591874" y="370315"/>
                  <a:pt x="9645588" y="363590"/>
                </a:cubicBezTo>
                <a:cubicBezTo>
                  <a:pt x="9660487" y="368814"/>
                  <a:pt x="9710817" y="350550"/>
                  <a:pt x="9722896" y="360983"/>
                </a:cubicBezTo>
                <a:cubicBezTo>
                  <a:pt x="9733918" y="362239"/>
                  <a:pt x="9745201" y="356679"/>
                  <a:pt x="9752803" y="368492"/>
                </a:cubicBezTo>
                <a:cubicBezTo>
                  <a:pt x="9793268" y="374490"/>
                  <a:pt x="9843313" y="380978"/>
                  <a:pt x="9890305" y="380736"/>
                </a:cubicBezTo>
                <a:cubicBezTo>
                  <a:pt x="9912701" y="380083"/>
                  <a:pt x="9926523" y="379037"/>
                  <a:pt x="9939767" y="377776"/>
                </a:cubicBezTo>
                <a:lnTo>
                  <a:pt x="9944355" y="377352"/>
                </a:lnTo>
                <a:lnTo>
                  <a:pt x="9953719" y="375642"/>
                </a:lnTo>
                <a:lnTo>
                  <a:pt x="9955809" y="376294"/>
                </a:lnTo>
                <a:lnTo>
                  <a:pt x="10032710" y="394940"/>
                </a:lnTo>
                <a:lnTo>
                  <a:pt x="10049925" y="404971"/>
                </a:lnTo>
                <a:lnTo>
                  <a:pt x="10112671" y="414549"/>
                </a:lnTo>
                <a:cubicBezTo>
                  <a:pt x="10169643" y="412125"/>
                  <a:pt x="10132220" y="425358"/>
                  <a:pt x="10170853" y="435168"/>
                </a:cubicBezTo>
                <a:cubicBezTo>
                  <a:pt x="10206088" y="442020"/>
                  <a:pt x="10240809" y="454081"/>
                  <a:pt x="10290184" y="448123"/>
                </a:cubicBezTo>
                <a:cubicBezTo>
                  <a:pt x="10301813" y="444919"/>
                  <a:pt x="10315233" y="449499"/>
                  <a:pt x="10320158" y="458352"/>
                </a:cubicBezTo>
                <a:cubicBezTo>
                  <a:pt x="10321006" y="459876"/>
                  <a:pt x="10321565" y="461470"/>
                  <a:pt x="10321815" y="463087"/>
                </a:cubicBezTo>
                <a:cubicBezTo>
                  <a:pt x="10354058" y="457158"/>
                  <a:pt x="10355176" y="470634"/>
                  <a:pt x="10373742" y="464538"/>
                </a:cubicBezTo>
                <a:cubicBezTo>
                  <a:pt x="10403060" y="475292"/>
                  <a:pt x="10411841" y="497597"/>
                  <a:pt x="10428532" y="492504"/>
                </a:cubicBezTo>
                <a:cubicBezTo>
                  <a:pt x="10440561" y="500742"/>
                  <a:pt x="10446267" y="521930"/>
                  <a:pt x="10466490" y="517759"/>
                </a:cubicBezTo>
                <a:cubicBezTo>
                  <a:pt x="10464622" y="519986"/>
                  <a:pt x="10465013" y="521261"/>
                  <a:pt x="10466675" y="522076"/>
                </a:cubicBezTo>
                <a:lnTo>
                  <a:pt x="10470309" y="522792"/>
                </a:lnTo>
                <a:lnTo>
                  <a:pt x="10474138" y="519761"/>
                </a:lnTo>
                <a:cubicBezTo>
                  <a:pt x="10488888" y="509612"/>
                  <a:pt x="10484914" y="524734"/>
                  <a:pt x="10501100" y="528263"/>
                </a:cubicBezTo>
                <a:cubicBezTo>
                  <a:pt x="10508412" y="530705"/>
                  <a:pt x="10505426" y="533743"/>
                  <a:pt x="10502395" y="536393"/>
                </a:cubicBezTo>
                <a:lnTo>
                  <a:pt x="10689496" y="560233"/>
                </a:lnTo>
                <a:cubicBezTo>
                  <a:pt x="10721441" y="573640"/>
                  <a:pt x="10757547" y="582937"/>
                  <a:pt x="10788736" y="613188"/>
                </a:cubicBezTo>
                <a:cubicBezTo>
                  <a:pt x="10794510" y="621641"/>
                  <a:pt x="10807098" y="616073"/>
                  <a:pt x="10819747" y="621351"/>
                </a:cubicBezTo>
                <a:cubicBezTo>
                  <a:pt x="10832398" y="626630"/>
                  <a:pt x="10846356" y="639592"/>
                  <a:pt x="10864632" y="644858"/>
                </a:cubicBezTo>
                <a:cubicBezTo>
                  <a:pt x="10895617" y="652290"/>
                  <a:pt x="10921550" y="640451"/>
                  <a:pt x="10929407" y="652945"/>
                </a:cubicBezTo>
                <a:cubicBezTo>
                  <a:pt x="10945460" y="653176"/>
                  <a:pt x="10968148" y="640553"/>
                  <a:pt x="10979412" y="654217"/>
                </a:cubicBezTo>
                <a:cubicBezTo>
                  <a:pt x="10981679" y="643737"/>
                  <a:pt x="10997287" y="663414"/>
                  <a:pt x="11006959" y="657017"/>
                </a:cubicBezTo>
                <a:cubicBezTo>
                  <a:pt x="11023230" y="659396"/>
                  <a:pt x="11051890" y="662462"/>
                  <a:pt x="11077038" y="668487"/>
                </a:cubicBezTo>
                <a:cubicBezTo>
                  <a:pt x="11097000" y="690299"/>
                  <a:pt x="11141286" y="676399"/>
                  <a:pt x="11157850" y="693164"/>
                </a:cubicBezTo>
                <a:cubicBezTo>
                  <a:pt x="11163800" y="695757"/>
                  <a:pt x="11169599" y="696942"/>
                  <a:pt x="11175276" y="697243"/>
                </a:cubicBezTo>
                <a:lnTo>
                  <a:pt x="11191131" y="696085"/>
                </a:lnTo>
                <a:lnTo>
                  <a:pt x="11195573" y="691751"/>
                </a:lnTo>
                <a:lnTo>
                  <a:pt x="11205299" y="693247"/>
                </a:lnTo>
                <a:lnTo>
                  <a:pt x="11223770" y="690335"/>
                </a:lnTo>
                <a:cubicBezTo>
                  <a:pt x="11237778" y="693777"/>
                  <a:pt x="11256852" y="701947"/>
                  <a:pt x="11292119" y="713311"/>
                </a:cubicBezTo>
                <a:cubicBezTo>
                  <a:pt x="11334878" y="733451"/>
                  <a:pt x="11401662" y="729175"/>
                  <a:pt x="11435379" y="758519"/>
                </a:cubicBezTo>
                <a:lnTo>
                  <a:pt x="11604406" y="810476"/>
                </a:lnTo>
                <a:lnTo>
                  <a:pt x="11652155" y="825109"/>
                </a:lnTo>
                <a:lnTo>
                  <a:pt x="11654192" y="827301"/>
                </a:lnTo>
                <a:cubicBezTo>
                  <a:pt x="11661650" y="834729"/>
                  <a:pt x="11669215" y="841480"/>
                  <a:pt x="11676599" y="846628"/>
                </a:cubicBezTo>
                <a:cubicBezTo>
                  <a:pt x="11688258" y="861760"/>
                  <a:pt x="11752266" y="896888"/>
                  <a:pt x="11775168" y="890664"/>
                </a:cubicBezTo>
                <a:cubicBezTo>
                  <a:pt x="11790977" y="883819"/>
                  <a:pt x="11808364" y="879901"/>
                  <a:pt x="11826341" y="877558"/>
                </a:cubicBezTo>
                <a:lnTo>
                  <a:pt x="11879068" y="874038"/>
                </a:lnTo>
                <a:lnTo>
                  <a:pt x="11889563" y="878619"/>
                </a:lnTo>
                <a:lnTo>
                  <a:pt x="12016613" y="886111"/>
                </a:lnTo>
                <a:lnTo>
                  <a:pt x="12108292" y="868500"/>
                </a:lnTo>
                <a:cubicBezTo>
                  <a:pt x="12129725" y="867311"/>
                  <a:pt x="12157891" y="874537"/>
                  <a:pt x="12182910" y="882003"/>
                </a:cubicBezTo>
                <a:lnTo>
                  <a:pt x="12192000" y="884778"/>
                </a:lnTo>
                <a:lnTo>
                  <a:pt x="12192000" y="1610315"/>
                </a:lnTo>
                <a:lnTo>
                  <a:pt x="12191998" y="1610315"/>
                </a:lnTo>
                <a:lnTo>
                  <a:pt x="12191998" y="1924333"/>
                </a:lnTo>
                <a:lnTo>
                  <a:pt x="0" y="1924333"/>
                </a:lnTo>
                <a:lnTo>
                  <a:pt x="0" y="505159"/>
                </a:lnTo>
                <a:lnTo>
                  <a:pt x="5722" y="508889"/>
                </a:lnTo>
                <a:cubicBezTo>
                  <a:pt x="21614" y="518548"/>
                  <a:pt x="33814" y="524781"/>
                  <a:pt x="38476" y="524137"/>
                </a:cubicBezTo>
                <a:cubicBezTo>
                  <a:pt x="99229" y="544180"/>
                  <a:pt x="142010" y="538457"/>
                  <a:pt x="192883" y="545272"/>
                </a:cubicBezTo>
                <a:cubicBezTo>
                  <a:pt x="277629" y="525210"/>
                  <a:pt x="293434" y="558443"/>
                  <a:pt x="343710" y="565029"/>
                </a:cubicBezTo>
                <a:cubicBezTo>
                  <a:pt x="383094" y="555729"/>
                  <a:pt x="425462" y="556271"/>
                  <a:pt x="471066" y="549837"/>
                </a:cubicBezTo>
                <a:cubicBezTo>
                  <a:pt x="513583" y="544428"/>
                  <a:pt x="569194" y="531004"/>
                  <a:pt x="617333" y="526428"/>
                </a:cubicBezTo>
                <a:cubicBezTo>
                  <a:pt x="660031" y="520760"/>
                  <a:pt x="696675" y="523882"/>
                  <a:pt x="725203" y="523793"/>
                </a:cubicBezTo>
                <a:cubicBezTo>
                  <a:pt x="736650" y="521695"/>
                  <a:pt x="780513" y="502146"/>
                  <a:pt x="788494" y="505799"/>
                </a:cubicBezTo>
                <a:lnTo>
                  <a:pt x="885977" y="526585"/>
                </a:lnTo>
                <a:cubicBezTo>
                  <a:pt x="906140" y="522837"/>
                  <a:pt x="917203" y="532232"/>
                  <a:pt x="932142" y="528005"/>
                </a:cubicBezTo>
                <a:cubicBezTo>
                  <a:pt x="963701" y="524128"/>
                  <a:pt x="1061555" y="499582"/>
                  <a:pt x="1090404" y="498299"/>
                </a:cubicBezTo>
                <a:cubicBezTo>
                  <a:pt x="1132840" y="494057"/>
                  <a:pt x="1148476" y="496041"/>
                  <a:pt x="1188628" y="483151"/>
                </a:cubicBezTo>
                <a:cubicBezTo>
                  <a:pt x="1230397" y="468408"/>
                  <a:pt x="1278711" y="457638"/>
                  <a:pt x="1316247" y="425979"/>
                </a:cubicBezTo>
                <a:cubicBezTo>
                  <a:pt x="1322662" y="417251"/>
                  <a:pt x="1339433" y="418553"/>
                  <a:pt x="1357712" y="416549"/>
                </a:cubicBezTo>
                <a:cubicBezTo>
                  <a:pt x="1375991" y="414544"/>
                  <a:pt x="1423507" y="412949"/>
                  <a:pt x="1425921" y="413953"/>
                </a:cubicBezTo>
                <a:cubicBezTo>
                  <a:pt x="1450272" y="407937"/>
                  <a:pt x="1458223" y="388156"/>
                  <a:pt x="1503817" y="380457"/>
                </a:cubicBezTo>
                <a:cubicBezTo>
                  <a:pt x="1541095" y="377398"/>
                  <a:pt x="1605565" y="376357"/>
                  <a:pt x="1639196" y="372785"/>
                </a:cubicBezTo>
                <a:cubicBezTo>
                  <a:pt x="1653280" y="376736"/>
                  <a:pt x="1695289" y="365766"/>
                  <a:pt x="1705606" y="359023"/>
                </a:cubicBezTo>
                <a:cubicBezTo>
                  <a:pt x="1729169" y="336295"/>
                  <a:pt x="1793207" y="348537"/>
                  <a:pt x="1813011" y="331023"/>
                </a:cubicBezTo>
                <a:cubicBezTo>
                  <a:pt x="1820772" y="328179"/>
                  <a:pt x="1823566" y="341833"/>
                  <a:pt x="1831380" y="341307"/>
                </a:cubicBezTo>
                <a:lnTo>
                  <a:pt x="1858612" y="326777"/>
                </a:lnTo>
                <a:lnTo>
                  <a:pt x="1880661" y="335987"/>
                </a:lnTo>
                <a:lnTo>
                  <a:pt x="1941495" y="310792"/>
                </a:lnTo>
                <a:cubicBezTo>
                  <a:pt x="1978970" y="307223"/>
                  <a:pt x="1947391" y="291714"/>
                  <a:pt x="1995402" y="305480"/>
                </a:cubicBezTo>
                <a:cubicBezTo>
                  <a:pt x="2042464" y="298034"/>
                  <a:pt x="2153424" y="281146"/>
                  <a:pt x="2223864" y="266118"/>
                </a:cubicBezTo>
                <a:cubicBezTo>
                  <a:pt x="2261296" y="256300"/>
                  <a:pt x="2360518" y="238323"/>
                  <a:pt x="2418043" y="215314"/>
                </a:cubicBezTo>
                <a:cubicBezTo>
                  <a:pt x="2472088" y="206823"/>
                  <a:pt x="2499422" y="162612"/>
                  <a:pt x="2558461" y="168193"/>
                </a:cubicBezTo>
                <a:cubicBezTo>
                  <a:pt x="2559660" y="164506"/>
                  <a:pt x="2592244" y="161337"/>
                  <a:pt x="2595535" y="158548"/>
                </a:cubicBezTo>
                <a:lnTo>
                  <a:pt x="2626942" y="130400"/>
                </a:lnTo>
                <a:lnTo>
                  <a:pt x="2632225" y="130446"/>
                </a:lnTo>
                <a:lnTo>
                  <a:pt x="2696856" y="128498"/>
                </a:lnTo>
                <a:lnTo>
                  <a:pt x="2759767" y="127784"/>
                </a:lnTo>
                <a:cubicBezTo>
                  <a:pt x="2770024" y="123546"/>
                  <a:pt x="2781047" y="119463"/>
                  <a:pt x="2792685" y="115710"/>
                </a:cubicBezTo>
                <a:lnTo>
                  <a:pt x="2799767" y="113754"/>
                </a:lnTo>
                <a:lnTo>
                  <a:pt x="2829799" y="120042"/>
                </a:lnTo>
                <a:lnTo>
                  <a:pt x="2890704" y="121493"/>
                </a:lnTo>
                <a:cubicBezTo>
                  <a:pt x="2935390" y="121035"/>
                  <a:pt x="2990780" y="113193"/>
                  <a:pt x="3042646" y="112273"/>
                </a:cubicBezTo>
                <a:cubicBezTo>
                  <a:pt x="3077119" y="111474"/>
                  <a:pt x="3124089" y="100414"/>
                  <a:pt x="3146630" y="100898"/>
                </a:cubicBezTo>
                <a:cubicBezTo>
                  <a:pt x="3169381" y="117699"/>
                  <a:pt x="3224695" y="125864"/>
                  <a:pt x="3233163" y="120200"/>
                </a:cubicBezTo>
                <a:lnTo>
                  <a:pt x="3372699" y="129394"/>
                </a:lnTo>
                <a:cubicBezTo>
                  <a:pt x="3389020" y="126586"/>
                  <a:pt x="3397563" y="116804"/>
                  <a:pt x="3394352" y="131671"/>
                </a:cubicBezTo>
                <a:cubicBezTo>
                  <a:pt x="3406102" y="131485"/>
                  <a:pt x="3429770" y="120938"/>
                  <a:pt x="3448218" y="118229"/>
                </a:cubicBezTo>
                <a:lnTo>
                  <a:pt x="3505047" y="115412"/>
                </a:lnTo>
                <a:lnTo>
                  <a:pt x="3521767" y="111071"/>
                </a:lnTo>
                <a:cubicBezTo>
                  <a:pt x="3526335" y="108877"/>
                  <a:pt x="3582156" y="117732"/>
                  <a:pt x="3585137" y="114371"/>
                </a:cubicBezTo>
                <a:cubicBezTo>
                  <a:pt x="3638265" y="102098"/>
                  <a:pt x="3633789" y="98565"/>
                  <a:pt x="3690293" y="98301"/>
                </a:cubicBezTo>
                <a:cubicBezTo>
                  <a:pt x="3782197" y="112746"/>
                  <a:pt x="3826738" y="92943"/>
                  <a:pt x="3867818" y="88985"/>
                </a:cubicBezTo>
                <a:cubicBezTo>
                  <a:pt x="3943777" y="81477"/>
                  <a:pt x="3990501" y="75194"/>
                  <a:pt x="4091337" y="70813"/>
                </a:cubicBezTo>
                <a:cubicBezTo>
                  <a:pt x="4154422" y="62932"/>
                  <a:pt x="4217060" y="45734"/>
                  <a:pt x="4246332" y="41697"/>
                </a:cubicBezTo>
                <a:cubicBezTo>
                  <a:pt x="4253308" y="42804"/>
                  <a:pt x="4260125" y="44606"/>
                  <a:pt x="4266975" y="46592"/>
                </a:cubicBezTo>
                <a:lnTo>
                  <a:pt x="4270566" y="47620"/>
                </a:lnTo>
                <a:lnTo>
                  <a:pt x="4288964" y="52766"/>
                </a:lnTo>
                <a:lnTo>
                  <a:pt x="4365137" y="51783"/>
                </a:lnTo>
                <a:lnTo>
                  <a:pt x="4430546" y="44555"/>
                </a:lnTo>
                <a:lnTo>
                  <a:pt x="4444136" y="39567"/>
                </a:lnTo>
                <a:lnTo>
                  <a:pt x="4534039" y="31604"/>
                </a:lnTo>
                <a:lnTo>
                  <a:pt x="4560448" y="25231"/>
                </a:lnTo>
                <a:lnTo>
                  <a:pt x="4568006" y="25970"/>
                </a:lnTo>
                <a:cubicBezTo>
                  <a:pt x="4580278" y="23866"/>
                  <a:pt x="4594878" y="14904"/>
                  <a:pt x="4595497" y="22958"/>
                </a:cubicBezTo>
                <a:lnTo>
                  <a:pt x="4608623" y="18108"/>
                </a:lnTo>
                <a:lnTo>
                  <a:pt x="4623942" y="22251"/>
                </a:lnTo>
                <a:cubicBezTo>
                  <a:pt x="4633227" y="23117"/>
                  <a:pt x="4655429" y="23973"/>
                  <a:pt x="4664336" y="23306"/>
                </a:cubicBezTo>
                <a:lnTo>
                  <a:pt x="4677385" y="18246"/>
                </a:lnTo>
                <a:lnTo>
                  <a:pt x="4698143" y="18036"/>
                </a:lnTo>
                <a:cubicBezTo>
                  <a:pt x="4710347" y="18931"/>
                  <a:pt x="4736189" y="22441"/>
                  <a:pt x="4750609" y="23611"/>
                </a:cubicBezTo>
                <a:cubicBezTo>
                  <a:pt x="4764270" y="27424"/>
                  <a:pt x="4774858" y="29782"/>
                  <a:pt x="4784658" y="25057"/>
                </a:cubicBezTo>
                <a:cubicBezTo>
                  <a:pt x="4804708" y="29613"/>
                  <a:pt x="4822811" y="48263"/>
                  <a:pt x="4847558" y="38726"/>
                </a:cubicBezTo>
                <a:cubicBezTo>
                  <a:pt x="4868304" y="42993"/>
                  <a:pt x="4867190" y="47939"/>
                  <a:pt x="4909134" y="50659"/>
                </a:cubicBezTo>
                <a:cubicBezTo>
                  <a:pt x="4945026" y="52455"/>
                  <a:pt x="5063406" y="54096"/>
                  <a:pt x="5099219" y="55050"/>
                </a:cubicBezTo>
                <a:cubicBezTo>
                  <a:pt x="5145195" y="57873"/>
                  <a:pt x="5163254" y="65473"/>
                  <a:pt x="5184992" y="67596"/>
                </a:cubicBezTo>
                <a:cubicBezTo>
                  <a:pt x="5206728" y="69720"/>
                  <a:pt x="5195578" y="65687"/>
                  <a:pt x="5229637" y="67789"/>
                </a:cubicBezTo>
                <a:cubicBezTo>
                  <a:pt x="5263695" y="69892"/>
                  <a:pt x="5345217" y="78854"/>
                  <a:pt x="5389346" y="80211"/>
                </a:cubicBezTo>
                <a:cubicBezTo>
                  <a:pt x="5425889" y="83191"/>
                  <a:pt x="5461943" y="84751"/>
                  <a:pt x="5494414" y="75926"/>
                </a:cubicBezTo>
                <a:lnTo>
                  <a:pt x="5528443" y="77206"/>
                </a:lnTo>
                <a:cubicBezTo>
                  <a:pt x="5582723" y="71370"/>
                  <a:pt x="5638917" y="68385"/>
                  <a:pt x="5684939" y="50269"/>
                </a:cubicBezTo>
                <a:cubicBezTo>
                  <a:pt x="5724389" y="45804"/>
                  <a:pt x="5737860" y="52916"/>
                  <a:pt x="5765146" y="50414"/>
                </a:cubicBezTo>
                <a:cubicBezTo>
                  <a:pt x="5792695" y="43060"/>
                  <a:pt x="5827352" y="38097"/>
                  <a:pt x="5848655" y="35257"/>
                </a:cubicBezTo>
                <a:lnTo>
                  <a:pt x="5930656" y="30131"/>
                </a:lnTo>
                <a:lnTo>
                  <a:pt x="6124150" y="31679"/>
                </a:lnTo>
                <a:cubicBezTo>
                  <a:pt x="6138131" y="22216"/>
                  <a:pt x="6167730" y="4075"/>
                  <a:pt x="6189199" y="588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218741A-E4CB-D333-07BD-AD24607CAE77}"/>
              </a:ext>
            </a:extLst>
          </p:cNvPr>
          <p:cNvSpPr txBox="1"/>
          <p:nvPr/>
        </p:nvSpPr>
        <p:spPr>
          <a:xfrm>
            <a:off x="1255060" y="5279511"/>
            <a:ext cx="9681882" cy="7398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b="1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Sustentabilidade</a:t>
            </a:r>
            <a:r>
              <a:rPr lang="en-US" sz="33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b="1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enérgetica</a:t>
            </a:r>
            <a:r>
              <a:rPr lang="en-US" sz="33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: </a:t>
            </a:r>
            <a:r>
              <a:rPr lang="en-US" sz="3300" b="1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contrastes</a:t>
            </a:r>
            <a:r>
              <a:rPr lang="en-US" sz="33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da </a:t>
            </a:r>
            <a:r>
              <a:rPr lang="en-US" sz="3300" b="1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riqueza</a:t>
            </a:r>
            <a:r>
              <a:rPr lang="en-US" sz="33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e da </a:t>
            </a:r>
            <a:r>
              <a:rPr lang="en-US" sz="3300" b="1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pobreza</a:t>
            </a:r>
            <a:r>
              <a:rPr lang="en-US" sz="33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no </a:t>
            </a:r>
            <a:r>
              <a:rPr lang="en-US" sz="3300" b="1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Brasil</a:t>
            </a:r>
            <a:endParaRPr lang="en-US" sz="3300" b="1" kern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Vídeo 7" title="Moinhos de vento em uma montanha">
            <a:hlinkClick r:id="" action="ppaction://media"/>
            <a:extLst>
              <a:ext uri="{FF2B5EF4-FFF2-40B4-BE49-F238E27FC236}">
                <a16:creationId xmlns:a16="http://schemas.microsoft.com/office/drawing/2014/main" id="{386F21DE-2F08-D329-B776-080B25406B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40894" y="579473"/>
            <a:ext cx="7510210" cy="422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3825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0D21FC-5AD3-1598-BE4E-D78F6C866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325369"/>
            <a:ext cx="4632139" cy="1956841"/>
          </a:xfrm>
        </p:spPr>
        <p:txBody>
          <a:bodyPr anchor="b">
            <a:normAutofit/>
          </a:bodyPr>
          <a:lstStyle/>
          <a:p>
            <a:r>
              <a:rPr lang="pt-BR" sz="4200" dirty="0"/>
              <a:t>O disfarce da pobreza energética:  </a:t>
            </a:r>
            <a:r>
              <a:rPr lang="pt-BR" sz="4200" b="1" dirty="0" err="1">
                <a:solidFill>
                  <a:srgbClr val="7030A0"/>
                </a:solidFill>
              </a:rPr>
              <a:t>CadÚnico</a:t>
            </a:r>
            <a:r>
              <a:rPr lang="pt-BR" sz="4200" dirty="0"/>
              <a:t>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8E516BB-00DB-D0AB-2634-741717A9E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pt-BR" sz="2200" b="1" dirty="0"/>
              <a:t>20,4% da famílias brasileiras</a:t>
            </a:r>
            <a:r>
              <a:rPr lang="pt-BR" sz="1500" dirty="0"/>
              <a:t> estão cadastradas pelo MDS em programa de assistência social que garante o pagamento de bolsa família e conta de energia com tarifação reduzida.</a:t>
            </a:r>
          </a:p>
          <a:p>
            <a:pPr marL="0" indent="0" algn="just">
              <a:buNone/>
            </a:pPr>
            <a:r>
              <a:rPr lang="pt-BR" sz="1500" dirty="0">
                <a:latin typeface="Tipo Brasil Rounded"/>
              </a:rPr>
              <a:t>Famílias  cadastrada no </a:t>
            </a:r>
            <a:r>
              <a:rPr lang="pt-BR" sz="1500" dirty="0" err="1">
                <a:latin typeface="Tipo Brasil Rounded"/>
              </a:rPr>
              <a:t>Cad</a:t>
            </a:r>
            <a:r>
              <a:rPr lang="pt-BR" sz="1500" b="0" i="0" dirty="0" err="1">
                <a:effectLst/>
                <a:latin typeface="Tipo Brasil Rounded"/>
              </a:rPr>
              <a:t>Único</a:t>
            </a:r>
            <a:r>
              <a:rPr lang="pt-BR" sz="1500" dirty="0">
                <a:latin typeface="Tipo Brasil Rounded"/>
              </a:rPr>
              <a:t> possuem </a:t>
            </a:r>
            <a:r>
              <a:rPr lang="pt-BR" sz="1500" b="0" i="0" dirty="0">
                <a:effectLst/>
                <a:latin typeface="Tipo Brasil Rounded"/>
              </a:rPr>
              <a:t>as condições são diferentes na conta de energia:</a:t>
            </a:r>
          </a:p>
          <a:p>
            <a:pPr marL="0" indent="0" algn="just">
              <a:buNone/>
            </a:pPr>
            <a:r>
              <a:rPr lang="pt-BR" sz="1500" b="0" i="0" dirty="0">
                <a:effectLst/>
                <a:latin typeface="Tipo Brasil Rounded"/>
              </a:rPr>
              <a:t>1. Até </a:t>
            </a:r>
            <a:r>
              <a:rPr lang="pt-BR" sz="2000" b="1" i="0" dirty="0">
                <a:effectLst/>
                <a:latin typeface="Tipo Brasil Rounded"/>
              </a:rPr>
              <a:t>50 kWh mês</a:t>
            </a:r>
            <a:r>
              <a:rPr lang="pt-BR" sz="1500" b="0" i="0" dirty="0">
                <a:effectLst/>
                <a:latin typeface="Tipo Brasil Rounded"/>
              </a:rPr>
              <a:t>, a conta de energia tem desconto de 100%.</a:t>
            </a:r>
          </a:p>
          <a:p>
            <a:pPr marL="0" indent="0" algn="just">
              <a:buNone/>
            </a:pPr>
            <a:r>
              <a:rPr lang="pt-BR" sz="1500" b="0" i="0" dirty="0">
                <a:effectLst/>
                <a:latin typeface="Tipo Brasil Rounded"/>
              </a:rPr>
              <a:t> 2.Para a faixa de consumo de </a:t>
            </a:r>
            <a:r>
              <a:rPr lang="pt-BR" sz="2000" b="1" i="0" dirty="0">
                <a:effectLst/>
                <a:latin typeface="Tipo Brasil Rounded"/>
              </a:rPr>
              <a:t>51 kWh a 100 kWh</a:t>
            </a:r>
            <a:r>
              <a:rPr lang="pt-BR" sz="1500" b="0" i="0" dirty="0">
                <a:effectLst/>
                <a:latin typeface="Tipo Brasil Rounded"/>
              </a:rPr>
              <a:t> mês, o desconto é de 40%. </a:t>
            </a:r>
          </a:p>
          <a:p>
            <a:pPr marL="0" indent="0" algn="just">
              <a:buNone/>
            </a:pPr>
            <a:r>
              <a:rPr lang="pt-BR" sz="1500" b="0" i="0" dirty="0">
                <a:effectLst/>
                <a:latin typeface="Tipo Brasil Rounded"/>
              </a:rPr>
              <a:t>3. Para a faixa de consumo acima de </a:t>
            </a:r>
            <a:r>
              <a:rPr lang="pt-BR" sz="2000" b="1" i="0" dirty="0">
                <a:effectLst/>
                <a:latin typeface="Tipo Brasil Rounded"/>
              </a:rPr>
              <a:t>220 kWh</a:t>
            </a:r>
            <a:r>
              <a:rPr lang="pt-BR" sz="1500" b="0" i="0" dirty="0">
                <a:effectLst/>
                <a:latin typeface="Tipo Brasil Rounded"/>
              </a:rPr>
              <a:t> mês não há desconto.</a:t>
            </a:r>
          </a:p>
          <a:p>
            <a:pPr marL="0" indent="0">
              <a:buNone/>
            </a:pPr>
            <a:r>
              <a:rPr lang="pt-BR" sz="1500" dirty="0">
                <a:highlight>
                  <a:srgbClr val="00FFFF"/>
                </a:highlight>
                <a:latin typeface="Tipo Brasil Rounded"/>
              </a:rPr>
              <a:t> </a:t>
            </a:r>
            <a:endParaRPr lang="pt-BR" sz="1500" dirty="0">
              <a:highlight>
                <a:srgbClr val="00FFFF"/>
              </a:highlight>
            </a:endParaRPr>
          </a:p>
          <a:p>
            <a:pPr marL="0" indent="0">
              <a:buNone/>
            </a:pPr>
            <a:endParaRPr lang="pt-BR" sz="1500" dirty="0"/>
          </a:p>
        </p:txBody>
      </p:sp>
      <p:pic>
        <p:nvPicPr>
          <p:cNvPr id="5" name="Imagem 4" descr="Interface gráfica do usuário&#10;&#10;Descrição gerada automaticamente">
            <a:extLst>
              <a:ext uri="{FF2B5EF4-FFF2-40B4-BE49-F238E27FC236}">
                <a16:creationId xmlns:a16="http://schemas.microsoft.com/office/drawing/2014/main" id="{CA67B68A-39F4-51B8-D5D7-87838B04FD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4" t="17466" r="23214"/>
          <a:stretch/>
        </p:blipFill>
        <p:spPr>
          <a:xfrm>
            <a:off x="5272219" y="0"/>
            <a:ext cx="6919781" cy="685800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" name="Zoom de Slide 7">
                <a:extLst>
                  <a:ext uri="{FF2B5EF4-FFF2-40B4-BE49-F238E27FC236}">
                    <a16:creationId xmlns:a16="http://schemas.microsoft.com/office/drawing/2014/main" id="{2A9715DE-CE07-B214-4A32-87AFF4A49B4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7330880"/>
                  </p:ext>
                </p:extLst>
              </p:nvPr>
            </p:nvGraphicFramePr>
            <p:xfrm>
              <a:off x="5885750" y="1480668"/>
              <a:ext cx="2511799" cy="1315839"/>
            </p:xfrm>
            <a:graphic>
              <a:graphicData uri="http://schemas.microsoft.com/office/powerpoint/2016/slidezoom">
                <pslz:sldZm>
                  <pslz:sldZmObj sldId="292" cId="2692009101">
                    <pslz:zmPr id="{96797B82-2B14-487B-A6ED-98B4EC3161EB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511799" cy="1315839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" name="Zoom de Slide 7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2A9715DE-CE07-B214-4A32-87AFF4A49B4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85750" y="1480668"/>
                <a:ext cx="2511799" cy="131583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3143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nterface gráfica do usuário&#10;&#10;Descrição gerada automaticamente">
            <a:extLst>
              <a:ext uri="{FF2B5EF4-FFF2-40B4-BE49-F238E27FC236}">
                <a16:creationId xmlns:a16="http://schemas.microsoft.com/office/drawing/2014/main" id="{27057B2C-F131-46A0-4488-D15C7B6EA6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4" t="17466" r="23214"/>
          <a:stretch/>
        </p:blipFill>
        <p:spPr>
          <a:xfrm>
            <a:off x="-3200400" y="-7823200"/>
            <a:ext cx="36416668" cy="36091535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920091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8F108A-7A4A-5C8A-8360-5ACA3D2CD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2" y="5074446"/>
            <a:ext cx="6085838" cy="1153718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3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Os</a:t>
            </a: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custos </a:t>
            </a:r>
            <a:r>
              <a:rPr lang="en-US" sz="3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embutidos</a:t>
            </a: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</a:t>
            </a: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TARIFA</a:t>
            </a:r>
            <a:b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25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Encargos e tributos representam quase 50% do valor da conta de luz">
            <a:extLst>
              <a:ext uri="{FF2B5EF4-FFF2-40B4-BE49-F238E27FC236}">
                <a16:creationId xmlns:a16="http://schemas.microsoft.com/office/drawing/2014/main" id="{F8027566-E39F-9963-C13D-5410548EAE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7" r="1417" b="-1"/>
          <a:stretch/>
        </p:blipFill>
        <p:spPr bwMode="auto">
          <a:xfrm>
            <a:off x="865141" y="914399"/>
            <a:ext cx="4834619" cy="350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 descr="Gráfico, Gráfico de pizza&#10;&#10;Descrição gerada automaticamente">
            <a:extLst>
              <a:ext uri="{FF2B5EF4-FFF2-40B4-BE49-F238E27FC236}">
                <a16:creationId xmlns:a16="http://schemas.microsoft.com/office/drawing/2014/main" id="{4AD6B3BE-7A4A-A193-0D0B-EC7B6F9464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73" r="1" b="37447"/>
          <a:stretch/>
        </p:blipFill>
        <p:spPr>
          <a:xfrm>
            <a:off x="5699761" y="248919"/>
            <a:ext cx="6437720" cy="6360161"/>
          </a:xfrm>
          <a:prstGeom prst="rect">
            <a:avLst/>
          </a:prstGeom>
        </p:spPr>
      </p:pic>
      <p:cxnSp>
        <p:nvCxnSpPr>
          <p:cNvPr id="1044" name="Straight Connector 1030">
            <a:extLst>
              <a:ext uri="{FF2B5EF4-FFF2-40B4-BE49-F238E27FC236}">
                <a16:creationId xmlns:a16="http://schemas.microsoft.com/office/drawing/2014/main" id="{33FC4C9A-7760-08E3-AE1B-B5EBEC35F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4864808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49787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16AE29-66CC-B40B-A0BF-0B3448EDA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3D060D9-EE03-FD25-B382-4A6C0229B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 descr="Gráfico, Gráfico de pizza&#10;&#10;Descrição gerada automaticamente">
            <a:extLst>
              <a:ext uri="{FF2B5EF4-FFF2-40B4-BE49-F238E27FC236}">
                <a16:creationId xmlns:a16="http://schemas.microsoft.com/office/drawing/2014/main" id="{88AC9E2E-AABC-AABE-763C-27FABA5AB2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1" t="44821" r="17918" b="37501"/>
          <a:stretch/>
        </p:blipFill>
        <p:spPr>
          <a:xfrm>
            <a:off x="-308219" y="0"/>
            <a:ext cx="125002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2529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58F51F9-D9A8-C5A6-C1F8-A17BD9660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rgbClr val="FFFFFF"/>
                </a:solidFill>
              </a:rPr>
              <a:t>A conta da energia não fecha para </a:t>
            </a:r>
            <a:r>
              <a:rPr lang="pt-BR" b="1" dirty="0">
                <a:solidFill>
                  <a:srgbClr val="7030A0"/>
                </a:solidFill>
              </a:rPr>
              <a:t>29,35%</a:t>
            </a:r>
            <a:r>
              <a:rPr lang="pt-BR" dirty="0">
                <a:solidFill>
                  <a:srgbClr val="FFFFFF"/>
                </a:solidFill>
              </a:rPr>
              <a:t> dos brasileiros  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40941B9-F7D2-2FDA-BC8A-CB0DBC03EA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0" indent="0" algn="just">
              <a:buNone/>
            </a:pPr>
            <a:r>
              <a:rPr lang="pt-BR" dirty="0">
                <a:latin typeface="gotham-book"/>
              </a:rPr>
              <a:t>Em 2021 a população brasileira é de </a:t>
            </a:r>
            <a:r>
              <a:rPr lang="pt-BR" b="1" dirty="0">
                <a:latin typeface="gotham-book"/>
              </a:rPr>
              <a:t>214,3 milhões de pessoas</a:t>
            </a:r>
            <a:r>
              <a:rPr lang="pt-BR" dirty="0">
                <a:latin typeface="gotham-book"/>
              </a:rPr>
              <a:t>. Com o aumento da </a:t>
            </a:r>
            <a:r>
              <a:rPr lang="pt-BR" b="0" i="0" dirty="0">
                <a:effectLst/>
                <a:latin typeface="gotham-book"/>
              </a:rPr>
              <a:t>pobreza, durante a pandemia no Brasil, estudo desenvolvido pela FGV Social, com base em  Pesquisa Nacional por Amostra de Domicílios Contínua (PNADC), divulgada pelo Instituto Brasileiro de Geografia e Estatística (IBGE) </a:t>
            </a:r>
            <a:r>
              <a:rPr lang="pt-BR" b="0" i="0" dirty="0" err="1">
                <a:effectLst/>
                <a:latin typeface="gotham-book"/>
              </a:rPr>
              <a:t>entitulado</a:t>
            </a:r>
            <a:r>
              <a:rPr lang="pt-BR" b="0" i="0" dirty="0">
                <a:effectLst/>
                <a:latin typeface="gotham-book"/>
              </a:rPr>
              <a:t> “</a:t>
            </a:r>
            <a:r>
              <a:rPr lang="pt-BR" b="1" i="0" dirty="0">
                <a:effectLst/>
                <a:latin typeface="gotham-book"/>
              </a:rPr>
              <a:t>Mapa da Nova Pobreza</a:t>
            </a:r>
            <a:r>
              <a:rPr lang="pt-BR" b="0" i="0" dirty="0">
                <a:effectLst/>
                <a:latin typeface="gotham-book"/>
              </a:rPr>
              <a:t>”, mostra que o contingente de </a:t>
            </a:r>
            <a:r>
              <a:rPr lang="pt-BR" b="1" i="0" dirty="0">
                <a:effectLst/>
                <a:latin typeface="gotham-book"/>
              </a:rPr>
              <a:t>pessoas com renda domiciliar per capita de até R$ 497 mensais atingiu 62,9 milhões de brasileiros em 2021</a:t>
            </a:r>
            <a:r>
              <a:rPr lang="pt-BR" b="0" i="0" dirty="0">
                <a:effectLst/>
                <a:latin typeface="gotham-book"/>
              </a:rPr>
              <a:t>, o que representa </a:t>
            </a:r>
            <a:r>
              <a:rPr lang="pt-BR" b="1" i="0" dirty="0">
                <a:solidFill>
                  <a:srgbClr val="7030A0"/>
                </a:solidFill>
                <a:effectLst/>
                <a:latin typeface="gotham-book"/>
              </a:rPr>
              <a:t>29,6% da população total do país</a:t>
            </a:r>
            <a:r>
              <a:rPr lang="pt-BR" b="0" i="0" dirty="0">
                <a:effectLst/>
                <a:latin typeface="gotham-book"/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1965109895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Interface gráfica do usuário&#10;&#10;Descrição gerada automaticamente">
            <a:extLst>
              <a:ext uri="{FF2B5EF4-FFF2-40B4-BE49-F238E27FC236}">
                <a16:creationId xmlns:a16="http://schemas.microsoft.com/office/drawing/2014/main" id="{5CAAEC78-C34D-9016-01ED-01913CF0E5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8" t="18333" r="6875" b="7704"/>
          <a:stretch/>
        </p:blipFill>
        <p:spPr>
          <a:xfrm>
            <a:off x="0" y="-32658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926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0">
            <a:extLst>
              <a:ext uri="{FF2B5EF4-FFF2-40B4-BE49-F238E27FC236}">
                <a16:creationId xmlns:a16="http://schemas.microsoft.com/office/drawing/2014/main" id="{91DC6ABD-215C-4EA8-A483-CEF5B99AB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410F349-F88F-627F-9230-463CD4088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609" y="679731"/>
            <a:ext cx="4171994" cy="373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Como </a:t>
            </a:r>
            <a:r>
              <a:rPr lang="en-US" sz="51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os</a:t>
            </a:r>
            <a:r>
              <a:rPr lang="en-US" sz="5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1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consumidores</a:t>
            </a:r>
            <a:r>
              <a:rPr lang="en-US" sz="5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1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são</a:t>
            </a:r>
            <a:r>
              <a:rPr lang="en-US" sz="5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1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distinguidos</a:t>
            </a:r>
            <a:r>
              <a:rPr lang="en-US" sz="5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 </a:t>
            </a:r>
          </a:p>
        </p:txBody>
      </p:sp>
      <p:grpSp>
        <p:nvGrpSpPr>
          <p:cNvPr id="50" name="Group 42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16432" y="1"/>
            <a:ext cx="2446384" cy="5777808"/>
            <a:chOff x="329184" y="1"/>
            <a:chExt cx="524256" cy="5777808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ectangle 44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Rectangle 46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86598" y="269324"/>
            <a:ext cx="6116779" cy="6208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496F3497-2921-C1D0-D1FF-ACBCAB2AC3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1272303"/>
              </p:ext>
            </p:extLst>
          </p:nvPr>
        </p:nvGraphicFramePr>
        <p:xfrm>
          <a:off x="5640572" y="865287"/>
          <a:ext cx="5608830" cy="5016853"/>
        </p:xfrm>
        <a:graphic>
          <a:graphicData uri="http://schemas.openxmlformats.org/drawingml/2006/table">
            <a:tbl>
              <a:tblPr firstRow="1" firstCol="1" bandRow="1">
                <a:noFill/>
                <a:tableStyleId>{5C22544A-7EE6-4342-B048-85BDC9FD1C3A}</a:tableStyleId>
              </a:tblPr>
              <a:tblGrid>
                <a:gridCol w="1933059">
                  <a:extLst>
                    <a:ext uri="{9D8B030D-6E8A-4147-A177-3AD203B41FA5}">
                      <a16:colId xmlns:a16="http://schemas.microsoft.com/office/drawing/2014/main" val="2428246374"/>
                    </a:ext>
                  </a:extLst>
                </a:gridCol>
                <a:gridCol w="3675771">
                  <a:extLst>
                    <a:ext uri="{9D8B030D-6E8A-4147-A177-3AD203B41FA5}">
                      <a16:colId xmlns:a16="http://schemas.microsoft.com/office/drawing/2014/main" val="3131763574"/>
                    </a:ext>
                  </a:extLst>
                </a:gridCol>
              </a:tblGrid>
              <a:tr h="8043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0" kern="100" cap="none" spc="0">
                          <a:solidFill>
                            <a:schemeClr val="tx1"/>
                          </a:solidFill>
                          <a:effectLst/>
                        </a:rPr>
                        <a:t>Consumidor regulado ou cativo</a:t>
                      </a:r>
                      <a:endParaRPr lang="pt-BR" sz="1400" b="0" kern="1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72" marR="40972" marT="0" marB="81943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0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Consumidor que compra energia à concessionária de distribuição local, a uma tarifa fixa, calculada pela ANEEL.</a:t>
                      </a:r>
                      <a:endParaRPr lang="pt-BR" sz="1400" b="0" kern="1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72" marR="40972" marT="0" marB="81943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0230690"/>
                  </a:ext>
                </a:extLst>
              </a:tr>
              <a:tr h="13335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0" kern="100" cap="none" spc="0">
                          <a:solidFill>
                            <a:schemeClr val="tx1"/>
                          </a:solidFill>
                          <a:effectLst/>
                        </a:rPr>
                        <a:t>Consumidor livre</a:t>
                      </a:r>
                      <a:endParaRPr lang="pt-BR" sz="1400" b="0" kern="1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72" marR="40972" marT="0" marB="81943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kern="100" cap="none" spc="0">
                          <a:solidFill>
                            <a:schemeClr val="tx1"/>
                          </a:solidFill>
                          <a:effectLst/>
                        </a:rPr>
                        <a:t>Consumidor que pode escolher e consome energia adquirida no mercado livre, adquirida livremente (ou seja, com preços e prazos livremente pactuados) a um gerador ou comercializador. Também paga o uso do sistema (fios, postes, transformadores etc.) ao distribuidor ou às transmissoras, dependendo da tensão do ponto em que se conectar.  </a:t>
                      </a:r>
                      <a:endParaRPr lang="pt-BR" sz="1100" kern="1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72" marR="40972" marT="0" marB="81943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1757128"/>
                  </a:ext>
                </a:extLst>
              </a:tr>
              <a:tr h="4566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0" kern="100" cap="none" spc="0">
                          <a:solidFill>
                            <a:schemeClr val="tx1"/>
                          </a:solidFill>
                          <a:effectLst/>
                        </a:rPr>
                        <a:t>Consumidor especial</a:t>
                      </a:r>
                      <a:endParaRPr lang="pt-BR" sz="1400" b="0" kern="1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72" marR="40972" marT="0" marB="81943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Consumidor do ACL obrigado a adquirir energia de fontes sustentáveis. (ver art. 26 §5º da Lei 9.427/1996)</a:t>
                      </a:r>
                      <a:endParaRPr lang="pt-BR" sz="1100" kern="1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72" marR="40972" marT="0" marB="81943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287943"/>
                  </a:ext>
                </a:extLst>
              </a:tr>
              <a:tr h="8074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0" kern="100" cap="none" spc="0">
                          <a:solidFill>
                            <a:schemeClr val="tx1"/>
                          </a:solidFill>
                          <a:effectLst/>
                        </a:rPr>
                        <a:t>Autoprodutor local </a:t>
                      </a:r>
                      <a:endParaRPr lang="pt-BR" sz="1400" b="0" kern="1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72" marR="40972" marT="0" marB="81943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kern="100" cap="none" spc="0">
                          <a:solidFill>
                            <a:schemeClr val="tx1"/>
                          </a:solidFill>
                          <a:effectLst/>
                        </a:rPr>
                        <a:t> O autoprodutor é um agente do mercado livre que produz sua própria energia. Se diz que ele é local quando produz e consome a energia no mesmo local (o que tem algumas diferenças para o pagamento dos encargos e tributos). </a:t>
                      </a:r>
                      <a:endParaRPr lang="pt-BR" sz="1100" kern="1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72" marR="40972" marT="0" marB="81943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7298282"/>
                  </a:ext>
                </a:extLst>
              </a:tr>
              <a:tr h="9828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0" kern="100" cap="none" spc="0">
                          <a:solidFill>
                            <a:schemeClr val="tx1"/>
                          </a:solidFill>
                          <a:effectLst/>
                        </a:rPr>
                        <a:t>Autoprodutor remoto</a:t>
                      </a:r>
                      <a:endParaRPr lang="pt-BR" sz="1400" b="0" kern="1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72" marR="40972" marT="0" marB="81943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kern="100" cap="none" spc="0">
                          <a:solidFill>
                            <a:schemeClr val="tx1"/>
                          </a:solidFill>
                          <a:effectLst/>
                        </a:rPr>
                        <a:t>O autoprodutor é um agente do mercado livre que produz sua própria energia. Se diz que ele é remoto quando produz a energia num local e a consome em outro (o que tem algumas diferenças para o pagamento dos encargos e tributos).</a:t>
                      </a:r>
                      <a:endParaRPr lang="pt-BR" sz="1100" kern="1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72" marR="40972" marT="0" marB="81943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0831494"/>
                  </a:ext>
                </a:extLst>
              </a:tr>
              <a:tr h="6320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0" kern="100" cap="none" spc="0">
                          <a:solidFill>
                            <a:schemeClr val="tx1"/>
                          </a:solidFill>
                          <a:effectLst/>
                        </a:rPr>
                        <a:t>MMGD</a:t>
                      </a:r>
                      <a:endParaRPr lang="pt-BR" sz="1400" b="0" kern="1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72" marR="40972" marT="0" marB="81943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GD, ou geração distribuída, é a produção de energia pelo consumidor regulado (cativo) para seu consumo próprio. Ver Lei 14.300/2022</a:t>
                      </a:r>
                      <a:endParaRPr lang="pt-BR" sz="1100" kern="1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72" marR="40972" marT="0" marB="81943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82053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24338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5D4FB8-B74E-2F59-78CB-E99AF1A61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109" y="661852"/>
            <a:ext cx="4138862" cy="545591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just"/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Mapa </a:t>
            </a:r>
            <a:r>
              <a:rPr lang="en-US" sz="2800" dirty="0" err="1"/>
              <a:t>geral</a:t>
            </a:r>
            <a:r>
              <a:rPr lang="en-US" sz="2800" dirty="0"/>
              <a:t> da </a:t>
            </a:r>
            <a:r>
              <a:rPr lang="en-US" sz="2800" dirty="0" err="1"/>
              <a:t>matriz</a:t>
            </a:r>
            <a:r>
              <a:rPr lang="en-US" sz="2800" dirty="0"/>
              <a:t> </a:t>
            </a:r>
            <a:r>
              <a:rPr lang="en-US" sz="2800" dirty="0" err="1"/>
              <a:t>energética</a:t>
            </a:r>
            <a:r>
              <a:rPr lang="en-US" sz="2800" dirty="0"/>
              <a:t> do </a:t>
            </a:r>
            <a:r>
              <a:rPr lang="en-US" sz="2800" dirty="0" err="1"/>
              <a:t>Brasil</a:t>
            </a:r>
            <a:r>
              <a:rPr lang="en-US" sz="2800" dirty="0"/>
              <a:t> </a:t>
            </a:r>
            <a:r>
              <a:rPr lang="en-US" sz="2800" dirty="0" err="1"/>
              <a:t>mostra</a:t>
            </a:r>
            <a:r>
              <a:rPr lang="en-US" sz="2800" dirty="0"/>
              <a:t> </a:t>
            </a:r>
            <a:r>
              <a:rPr lang="en-US" sz="2800" dirty="0" err="1"/>
              <a:t>fomento</a:t>
            </a:r>
            <a:r>
              <a:rPr lang="en-US" sz="2800" dirty="0"/>
              <a:t> a </a:t>
            </a:r>
            <a:r>
              <a:rPr lang="en-US" sz="2800" dirty="0" err="1"/>
              <a:t>produção</a:t>
            </a:r>
            <a:r>
              <a:rPr lang="en-US" sz="2800" dirty="0"/>
              <a:t> de </a:t>
            </a:r>
            <a:r>
              <a:rPr lang="en-US" sz="2800" dirty="0" err="1"/>
              <a:t>energias</a:t>
            </a:r>
            <a:r>
              <a:rPr lang="en-US" sz="2800" dirty="0"/>
              <a:t> </a:t>
            </a:r>
            <a:r>
              <a:rPr lang="en-US" sz="2800" dirty="0" err="1"/>
              <a:t>limpas</a:t>
            </a:r>
            <a:r>
              <a:rPr lang="en-US" sz="2800" dirty="0"/>
              <a:t>, </a:t>
            </a:r>
            <a:r>
              <a:rPr lang="en-US" sz="2800" b="1" dirty="0"/>
              <a:t>MAS a </a:t>
            </a:r>
            <a:r>
              <a:rPr lang="en-US" sz="2800" b="1" dirty="0" err="1"/>
              <a:t>distinção</a:t>
            </a:r>
            <a:r>
              <a:rPr lang="en-US" sz="2800" b="1" dirty="0"/>
              <a:t> entre </a:t>
            </a:r>
            <a:r>
              <a:rPr lang="en-US" sz="2800" b="1" dirty="0" err="1"/>
              <a:t>os</a:t>
            </a:r>
            <a:r>
              <a:rPr lang="en-US" sz="2800" b="1" dirty="0"/>
              <a:t> </a:t>
            </a:r>
            <a:r>
              <a:rPr lang="en-US" sz="2800" b="1" dirty="0" err="1"/>
              <a:t>grupos</a:t>
            </a:r>
            <a:r>
              <a:rPr lang="en-US" sz="2800" b="1" dirty="0"/>
              <a:t> de </a:t>
            </a:r>
            <a:r>
              <a:rPr lang="en-US" sz="2800" b="1" dirty="0" err="1"/>
              <a:t>consumidores</a:t>
            </a:r>
            <a:r>
              <a:rPr lang="en-US" sz="2800" b="1" dirty="0"/>
              <a:t> cativos e de </a:t>
            </a:r>
            <a:r>
              <a:rPr lang="en-US" sz="2800" b="1" dirty="0" err="1"/>
              <a:t>geração</a:t>
            </a:r>
            <a:r>
              <a:rPr lang="en-US" sz="2800" b="1" dirty="0"/>
              <a:t> </a:t>
            </a:r>
            <a:r>
              <a:rPr lang="en-US" sz="2800" b="1" dirty="0" err="1"/>
              <a:t>distribuída</a:t>
            </a:r>
            <a:r>
              <a:rPr lang="en-US" sz="2800" dirty="0"/>
              <a:t> </a:t>
            </a:r>
            <a:r>
              <a:rPr lang="en-US" sz="2800" dirty="0" err="1"/>
              <a:t>podem</a:t>
            </a:r>
            <a:r>
              <a:rPr lang="en-US" sz="2800" dirty="0"/>
              <a:t> </a:t>
            </a:r>
            <a:r>
              <a:rPr lang="en-US" sz="2800" dirty="0" err="1"/>
              <a:t>favorecer</a:t>
            </a:r>
            <a:r>
              <a:rPr lang="en-US" sz="2800" dirty="0"/>
              <a:t> </a:t>
            </a:r>
            <a:r>
              <a:rPr lang="en-US" sz="2800" dirty="0" err="1"/>
              <a:t>grandes</a:t>
            </a:r>
            <a:r>
              <a:rPr lang="en-US" sz="2800" dirty="0"/>
              <a:t> empresarios (</a:t>
            </a:r>
            <a:r>
              <a:rPr lang="en-US" sz="2800" dirty="0" err="1"/>
              <a:t>consumidores</a:t>
            </a:r>
            <a:r>
              <a:rPr lang="en-US" sz="2800" dirty="0"/>
              <a:t> em </a:t>
            </a:r>
            <a:r>
              <a:rPr lang="en-US" sz="2800" dirty="0" err="1"/>
              <a:t>larga</a:t>
            </a:r>
            <a:r>
              <a:rPr lang="en-US" sz="2800" dirty="0"/>
              <a:t> </a:t>
            </a:r>
            <a:r>
              <a:rPr lang="en-US" sz="2800" dirty="0" err="1"/>
              <a:t>escala</a:t>
            </a:r>
            <a:r>
              <a:rPr lang="en-US" sz="2800" dirty="0"/>
              <a:t>) em </a:t>
            </a:r>
            <a:r>
              <a:rPr lang="en-US" sz="2800" dirty="0" err="1"/>
              <a:t>detrimento</a:t>
            </a:r>
            <a:r>
              <a:rPr lang="en-US" sz="2800" dirty="0"/>
              <a:t> de </a:t>
            </a:r>
            <a:r>
              <a:rPr lang="en-US" sz="2800" dirty="0" err="1"/>
              <a:t>familias</a:t>
            </a:r>
            <a:r>
              <a:rPr lang="en-US" sz="2800" dirty="0"/>
              <a:t> de </a:t>
            </a:r>
            <a:r>
              <a:rPr lang="en-US" sz="2800" dirty="0" err="1"/>
              <a:t>classe</a:t>
            </a:r>
            <a:r>
              <a:rPr lang="en-US" sz="2800" dirty="0"/>
              <a:t> medias e </a:t>
            </a:r>
            <a:r>
              <a:rPr lang="en-US" sz="2800" dirty="0" err="1"/>
              <a:t>consumidores</a:t>
            </a:r>
            <a:r>
              <a:rPr lang="en-US" sz="2800" dirty="0"/>
              <a:t> </a:t>
            </a:r>
            <a:r>
              <a:rPr lang="en-US" sz="2800" dirty="0" err="1"/>
              <a:t>menores</a:t>
            </a:r>
            <a:r>
              <a:rPr lang="en-US" sz="2800" dirty="0"/>
              <a:t> </a:t>
            </a:r>
            <a:r>
              <a:rPr lang="en-US" sz="2800" dirty="0" err="1"/>
              <a:t>não</a:t>
            </a:r>
            <a:r>
              <a:rPr lang="en-US" sz="2800" dirty="0"/>
              <a:t> </a:t>
            </a:r>
            <a:r>
              <a:rPr lang="en-US" sz="2800" dirty="0" err="1"/>
              <a:t>subsidiados</a:t>
            </a:r>
            <a:r>
              <a:rPr lang="en-US" sz="2800" dirty="0"/>
              <a:t> </a:t>
            </a:r>
            <a:r>
              <a:rPr lang="en-US" sz="2800" dirty="0" err="1"/>
              <a:t>pelo</a:t>
            </a:r>
            <a:r>
              <a:rPr lang="en-US" sz="2800" dirty="0"/>
              <a:t> </a:t>
            </a:r>
            <a:r>
              <a:rPr lang="en-US" sz="2800" dirty="0" err="1"/>
              <a:t>programa</a:t>
            </a:r>
            <a:r>
              <a:rPr lang="en-US" sz="2800" dirty="0"/>
              <a:t> de </a:t>
            </a:r>
            <a:r>
              <a:rPr lang="en-US" sz="2800" dirty="0" err="1"/>
              <a:t>tarifação</a:t>
            </a:r>
            <a:r>
              <a:rPr lang="en-US" sz="2800" dirty="0"/>
              <a:t> social. </a:t>
            </a:r>
          </a:p>
        </p:txBody>
      </p:sp>
      <p:pic>
        <p:nvPicPr>
          <p:cNvPr id="5" name="Imagem 4" descr="Mapa&#10;&#10;Descrição gerada automaticamente">
            <a:extLst>
              <a:ext uri="{FF2B5EF4-FFF2-40B4-BE49-F238E27FC236}">
                <a16:creationId xmlns:a16="http://schemas.microsoft.com/office/drawing/2014/main" id="{BEF21E1C-97DE-0B0F-D7D6-562EADA86D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" t="20231" r="22" b="33659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7093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0C6C348-7695-3BFB-A236-C28FAE182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838" y="707132"/>
            <a:ext cx="5121048" cy="23876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just"/>
            <a:r>
              <a:rPr lang="en-US" sz="2700" b="1" dirty="0" err="1">
                <a:solidFill>
                  <a:schemeClr val="bg1"/>
                </a:solidFill>
              </a:rPr>
              <a:t>Quando</a:t>
            </a:r>
            <a:r>
              <a:rPr lang="en-US" sz="2700" b="1" dirty="0">
                <a:solidFill>
                  <a:schemeClr val="bg1"/>
                </a:solidFill>
              </a:rPr>
              <a:t> a </a:t>
            </a:r>
            <a:r>
              <a:rPr lang="en-US" sz="2700" b="1" dirty="0" err="1">
                <a:solidFill>
                  <a:schemeClr val="bg1"/>
                </a:solidFill>
              </a:rPr>
              <a:t>energia</a:t>
            </a:r>
            <a:r>
              <a:rPr lang="en-US" sz="2700" b="1" dirty="0">
                <a:solidFill>
                  <a:schemeClr val="bg1"/>
                </a:solidFill>
              </a:rPr>
              <a:t> do </a:t>
            </a:r>
            <a:r>
              <a:rPr lang="en-US" sz="2700" b="1" dirty="0" err="1">
                <a:solidFill>
                  <a:schemeClr val="bg1"/>
                </a:solidFill>
              </a:rPr>
              <a:t>consumidor</a:t>
            </a:r>
            <a:r>
              <a:rPr lang="en-US" sz="2700" b="1" dirty="0">
                <a:solidFill>
                  <a:schemeClr val="bg1"/>
                </a:solidFill>
              </a:rPr>
              <a:t> cativo </a:t>
            </a:r>
            <a:r>
              <a:rPr lang="en-US" sz="2700" b="1" dirty="0" err="1">
                <a:solidFill>
                  <a:schemeClr val="bg1"/>
                </a:solidFill>
              </a:rPr>
              <a:t>fica</a:t>
            </a:r>
            <a:r>
              <a:rPr lang="en-US" sz="2700" b="1" dirty="0">
                <a:solidFill>
                  <a:schemeClr val="bg1"/>
                </a:solidFill>
              </a:rPr>
              <a:t> </a:t>
            </a:r>
            <a:r>
              <a:rPr lang="en-US" sz="2700" b="1" dirty="0" err="1">
                <a:solidFill>
                  <a:schemeClr val="bg1"/>
                </a:solidFill>
              </a:rPr>
              <a:t>mais</a:t>
            </a:r>
            <a:r>
              <a:rPr lang="en-US" sz="2700" b="1" dirty="0">
                <a:solidFill>
                  <a:schemeClr val="bg1"/>
                </a:solidFill>
              </a:rPr>
              <a:t> </a:t>
            </a:r>
            <a:r>
              <a:rPr lang="en-US" sz="2700" b="1" dirty="0" err="1">
                <a:solidFill>
                  <a:schemeClr val="bg1"/>
                </a:solidFill>
              </a:rPr>
              <a:t>cara</a:t>
            </a:r>
            <a:r>
              <a:rPr lang="en-US" sz="2700" b="1" dirty="0">
                <a:solidFill>
                  <a:schemeClr val="bg1"/>
                </a:solidFill>
              </a:rPr>
              <a:t>, </a:t>
            </a:r>
            <a:r>
              <a:rPr lang="en-US" sz="2700" b="1" dirty="0" err="1">
                <a:solidFill>
                  <a:schemeClr val="bg1"/>
                </a:solidFill>
              </a:rPr>
              <a:t>porque</a:t>
            </a:r>
            <a:r>
              <a:rPr lang="en-US" sz="2700" b="1" dirty="0">
                <a:solidFill>
                  <a:schemeClr val="bg1"/>
                </a:solidFill>
              </a:rPr>
              <a:t> </a:t>
            </a:r>
            <a:r>
              <a:rPr lang="en-US" sz="2700" b="1" dirty="0" err="1">
                <a:solidFill>
                  <a:schemeClr val="bg1"/>
                </a:solidFill>
              </a:rPr>
              <a:t>há</a:t>
            </a:r>
            <a:r>
              <a:rPr lang="en-US" sz="2700" b="1" dirty="0">
                <a:solidFill>
                  <a:schemeClr val="bg1"/>
                </a:solidFill>
              </a:rPr>
              <a:t> um </a:t>
            </a:r>
            <a:r>
              <a:rPr lang="en-US" sz="2700" b="1" dirty="0" err="1">
                <a:solidFill>
                  <a:schemeClr val="bg1"/>
                </a:solidFill>
              </a:rPr>
              <a:t>maior</a:t>
            </a:r>
            <a:r>
              <a:rPr lang="en-US" sz="2700" b="1" dirty="0">
                <a:solidFill>
                  <a:schemeClr val="bg1"/>
                </a:solidFill>
              </a:rPr>
              <a:t> </a:t>
            </a:r>
            <a:r>
              <a:rPr lang="en-US" sz="2700" b="1" dirty="0" err="1">
                <a:solidFill>
                  <a:schemeClr val="bg1"/>
                </a:solidFill>
              </a:rPr>
              <a:t>número</a:t>
            </a:r>
            <a:r>
              <a:rPr lang="en-US" sz="2700" b="1" dirty="0">
                <a:solidFill>
                  <a:schemeClr val="bg1"/>
                </a:solidFill>
              </a:rPr>
              <a:t> de </a:t>
            </a:r>
            <a:r>
              <a:rPr lang="en-US" sz="2700" b="1" dirty="0" err="1">
                <a:solidFill>
                  <a:schemeClr val="bg1"/>
                </a:solidFill>
              </a:rPr>
              <a:t>consumidores</a:t>
            </a:r>
            <a:r>
              <a:rPr lang="en-US" sz="2700" b="1" dirty="0">
                <a:solidFill>
                  <a:schemeClr val="bg1"/>
                </a:solidFill>
              </a:rPr>
              <a:t> </a:t>
            </a:r>
            <a:r>
              <a:rPr lang="en-US" sz="2700" b="1" dirty="0" err="1">
                <a:solidFill>
                  <a:schemeClr val="bg1"/>
                </a:solidFill>
              </a:rPr>
              <a:t>migrando</a:t>
            </a:r>
            <a:r>
              <a:rPr lang="en-US" sz="2700" b="1" dirty="0">
                <a:solidFill>
                  <a:schemeClr val="bg1"/>
                </a:solidFill>
              </a:rPr>
              <a:t> para o </a:t>
            </a:r>
            <a:r>
              <a:rPr lang="en-US" sz="2700" b="1" dirty="0" err="1">
                <a:solidFill>
                  <a:schemeClr val="bg1"/>
                </a:solidFill>
              </a:rPr>
              <a:t>modelo</a:t>
            </a:r>
            <a:r>
              <a:rPr lang="en-US" sz="2700" b="1" dirty="0">
                <a:solidFill>
                  <a:schemeClr val="bg1"/>
                </a:solidFill>
              </a:rPr>
              <a:t> de </a:t>
            </a:r>
            <a:r>
              <a:rPr lang="en-US" sz="2700" b="1" dirty="0" err="1">
                <a:solidFill>
                  <a:schemeClr val="bg1"/>
                </a:solidFill>
              </a:rPr>
              <a:t>geração</a:t>
            </a:r>
            <a:r>
              <a:rPr lang="en-US" sz="2700" b="1" dirty="0">
                <a:solidFill>
                  <a:schemeClr val="bg1"/>
                </a:solidFill>
              </a:rPr>
              <a:t> </a:t>
            </a:r>
            <a:r>
              <a:rPr lang="en-US" sz="2700" b="1" dirty="0" err="1">
                <a:solidFill>
                  <a:schemeClr val="bg1"/>
                </a:solidFill>
              </a:rPr>
              <a:t>distribuida</a:t>
            </a:r>
            <a:r>
              <a:rPr lang="en-US" sz="2700" b="1" dirty="0">
                <a:solidFill>
                  <a:schemeClr val="bg1"/>
                </a:solidFill>
              </a:rPr>
              <a:t> no mercado </a:t>
            </a:r>
            <a:r>
              <a:rPr lang="en-US" sz="2700" b="1" dirty="0" err="1">
                <a:solidFill>
                  <a:schemeClr val="bg1"/>
                </a:solidFill>
              </a:rPr>
              <a:t>regulado</a:t>
            </a:r>
            <a:r>
              <a:rPr lang="en-US" sz="2700" b="1" dirty="0">
                <a:solidFill>
                  <a:schemeClr val="bg1"/>
                </a:solidFill>
              </a:rPr>
              <a:t> </a:t>
            </a:r>
            <a:r>
              <a:rPr lang="en-US" sz="2700" b="1" dirty="0" err="1">
                <a:solidFill>
                  <a:schemeClr val="bg1"/>
                </a:solidFill>
              </a:rPr>
              <a:t>ou</a:t>
            </a:r>
            <a:r>
              <a:rPr lang="en-US" sz="2700" b="1" dirty="0">
                <a:solidFill>
                  <a:schemeClr val="bg1"/>
                </a:solidFill>
              </a:rPr>
              <a:t> </a:t>
            </a:r>
            <a:r>
              <a:rPr lang="en-US" sz="2700" b="1" dirty="0" err="1">
                <a:solidFill>
                  <a:schemeClr val="bg1"/>
                </a:solidFill>
              </a:rPr>
              <a:t>não</a:t>
            </a:r>
            <a:r>
              <a:rPr lang="en-US" sz="2700" b="1" dirty="0">
                <a:solidFill>
                  <a:schemeClr val="bg1"/>
                </a:solidFill>
              </a:rPr>
              <a:t> </a:t>
            </a:r>
            <a:r>
              <a:rPr lang="en-US" sz="2700" b="1" dirty="0" err="1">
                <a:solidFill>
                  <a:schemeClr val="bg1"/>
                </a:solidFill>
              </a:rPr>
              <a:t>regulado</a:t>
            </a:r>
            <a:r>
              <a:rPr lang="en-US" sz="2700" b="1" dirty="0">
                <a:solidFill>
                  <a:schemeClr val="bg1"/>
                </a:solidFill>
              </a:rPr>
              <a:t>, o </a:t>
            </a:r>
            <a:r>
              <a:rPr lang="en-US" sz="2700" b="1" dirty="0" err="1">
                <a:solidFill>
                  <a:schemeClr val="bg1"/>
                </a:solidFill>
              </a:rPr>
              <a:t>custo</a:t>
            </a:r>
            <a:r>
              <a:rPr lang="en-US" sz="2700" b="1" dirty="0">
                <a:solidFill>
                  <a:schemeClr val="bg1"/>
                </a:solidFill>
              </a:rPr>
              <a:t> da </a:t>
            </a:r>
            <a:r>
              <a:rPr lang="en-US" sz="2700" b="1" dirty="0" err="1">
                <a:solidFill>
                  <a:schemeClr val="bg1"/>
                </a:solidFill>
              </a:rPr>
              <a:t>energia</a:t>
            </a:r>
            <a:r>
              <a:rPr lang="en-US" sz="2700" b="1" dirty="0">
                <a:solidFill>
                  <a:schemeClr val="bg1"/>
                </a:solidFill>
              </a:rPr>
              <a:t> </a:t>
            </a:r>
            <a:r>
              <a:rPr lang="en-US" sz="2700" b="1" dirty="0" err="1">
                <a:solidFill>
                  <a:schemeClr val="bg1"/>
                </a:solidFill>
              </a:rPr>
              <a:t>aumenta</a:t>
            </a:r>
            <a:r>
              <a:rPr lang="en-US" sz="2700" b="1" dirty="0">
                <a:solidFill>
                  <a:schemeClr val="bg1"/>
                </a:solidFill>
              </a:rPr>
              <a:t> para as </a:t>
            </a:r>
            <a:r>
              <a:rPr lang="en-US" sz="2700" b="1" dirty="0" err="1">
                <a:solidFill>
                  <a:schemeClr val="bg1"/>
                </a:solidFill>
              </a:rPr>
              <a:t>familias</a:t>
            </a:r>
            <a:r>
              <a:rPr lang="en-US" sz="2700" b="1" dirty="0">
                <a:solidFill>
                  <a:schemeClr val="bg1"/>
                </a:solidFill>
              </a:rPr>
              <a:t> (</a:t>
            </a:r>
            <a:r>
              <a:rPr lang="en-US" sz="2700" b="1" dirty="0" err="1">
                <a:solidFill>
                  <a:schemeClr val="bg1"/>
                </a:solidFill>
              </a:rPr>
              <a:t>consumidoras</a:t>
            </a:r>
            <a:r>
              <a:rPr lang="en-US" sz="2700" b="1" dirty="0">
                <a:solidFill>
                  <a:schemeClr val="bg1"/>
                </a:solidFill>
              </a:rPr>
              <a:t> </a:t>
            </a:r>
            <a:r>
              <a:rPr lang="en-US" sz="2700" b="1" dirty="0" err="1">
                <a:solidFill>
                  <a:schemeClr val="bg1"/>
                </a:solidFill>
              </a:rPr>
              <a:t>cativas</a:t>
            </a:r>
            <a:r>
              <a:rPr lang="en-US" sz="2700" b="1" dirty="0">
                <a:solidFill>
                  <a:schemeClr val="bg1"/>
                </a:solidFill>
              </a:rPr>
              <a:t>), que </a:t>
            </a:r>
            <a:r>
              <a:rPr lang="en-US" sz="2700" b="1" dirty="0" err="1">
                <a:solidFill>
                  <a:schemeClr val="bg1"/>
                </a:solidFill>
              </a:rPr>
              <a:t>não</a:t>
            </a:r>
            <a:r>
              <a:rPr lang="en-US" sz="2700" b="1" dirty="0">
                <a:solidFill>
                  <a:schemeClr val="bg1"/>
                </a:solidFill>
              </a:rPr>
              <a:t> </a:t>
            </a:r>
            <a:r>
              <a:rPr lang="en-US" sz="2700" b="1" dirty="0" err="1">
                <a:solidFill>
                  <a:schemeClr val="bg1"/>
                </a:solidFill>
              </a:rPr>
              <a:t>interessam</a:t>
            </a:r>
            <a:r>
              <a:rPr lang="en-US" sz="2700" b="1" dirty="0">
                <a:solidFill>
                  <a:schemeClr val="bg1"/>
                </a:solidFill>
              </a:rPr>
              <a:t> as </a:t>
            </a:r>
            <a:r>
              <a:rPr lang="en-US" sz="2700" b="1" dirty="0" err="1">
                <a:solidFill>
                  <a:schemeClr val="bg1"/>
                </a:solidFill>
              </a:rPr>
              <a:t>empresas</a:t>
            </a:r>
            <a:r>
              <a:rPr lang="en-US" sz="2700" b="1" dirty="0">
                <a:solidFill>
                  <a:schemeClr val="bg1"/>
                </a:solidFill>
              </a:rPr>
              <a:t> que </a:t>
            </a:r>
            <a:r>
              <a:rPr lang="en-US" sz="2700" b="1" dirty="0" err="1">
                <a:solidFill>
                  <a:schemeClr val="bg1"/>
                </a:solidFill>
              </a:rPr>
              <a:t>oferece</a:t>
            </a:r>
            <a:r>
              <a:rPr lang="en-US" sz="2700" b="1" dirty="0">
                <a:solidFill>
                  <a:schemeClr val="bg1"/>
                </a:solidFill>
              </a:rPr>
              <a:t> a </a:t>
            </a:r>
            <a:r>
              <a:rPr lang="en-US" sz="2700" b="1" dirty="0" err="1">
                <a:solidFill>
                  <a:schemeClr val="bg1"/>
                </a:solidFill>
              </a:rPr>
              <a:t>distribuição</a:t>
            </a:r>
            <a:r>
              <a:rPr lang="en-US" sz="2700" b="1" dirty="0">
                <a:solidFill>
                  <a:schemeClr val="bg1"/>
                </a:solidFill>
              </a:rPr>
              <a:t> </a:t>
            </a:r>
            <a:r>
              <a:rPr lang="en-US" sz="2700" b="1" dirty="0" err="1">
                <a:solidFill>
                  <a:schemeClr val="bg1"/>
                </a:solidFill>
              </a:rPr>
              <a:t>paralela</a:t>
            </a:r>
            <a:r>
              <a:rPr lang="en-US" sz="2700" b="1" dirty="0">
                <a:solidFill>
                  <a:schemeClr val="bg1"/>
                </a:solidFill>
              </a:rPr>
              <a:t> </a:t>
            </a:r>
            <a:r>
              <a:rPr lang="en-US" sz="2700" b="1" dirty="0" err="1">
                <a:solidFill>
                  <a:schemeClr val="bg1"/>
                </a:solidFill>
              </a:rPr>
              <a:t>às</a:t>
            </a:r>
            <a:r>
              <a:rPr lang="en-US" sz="2700" b="1" dirty="0">
                <a:solidFill>
                  <a:schemeClr val="bg1"/>
                </a:solidFill>
              </a:rPr>
              <a:t> </a:t>
            </a:r>
            <a:r>
              <a:rPr lang="en-US" sz="2700" b="1" dirty="0" err="1">
                <a:solidFill>
                  <a:schemeClr val="bg1"/>
                </a:solidFill>
              </a:rPr>
              <a:t>concessionárias</a:t>
            </a:r>
            <a:r>
              <a:rPr lang="en-US" sz="2700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5" name="Espaço Reservado para Conteúdo 4" descr="Interface gráfica do usuário, Texto&#10;&#10;Descrição gerada automaticamente">
            <a:extLst>
              <a:ext uri="{FF2B5EF4-FFF2-40B4-BE49-F238E27FC236}">
                <a16:creationId xmlns:a16="http://schemas.microsoft.com/office/drawing/2014/main" id="{F2D1E38A-7130-A0C5-ED53-894BFE25D1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" t="20092" r="2656" b="26250"/>
          <a:stretch/>
        </p:blipFill>
        <p:spPr>
          <a:xfrm>
            <a:off x="126206" y="115193"/>
            <a:ext cx="6167018" cy="1898543"/>
          </a:xfrm>
          <a:prstGeom prst="rect">
            <a:avLst/>
          </a:prstGeom>
        </p:spPr>
      </p:pic>
      <p:cxnSp>
        <p:nvCxnSpPr>
          <p:cNvPr id="3081" name="Straight Connector 3080">
            <a:extLst>
              <a:ext uri="{FF2B5EF4-FFF2-40B4-BE49-F238E27FC236}">
                <a16:creationId xmlns:a16="http://schemas.microsoft.com/office/drawing/2014/main" id="{07A9243D-8FC3-4B36-874B-55906B03F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3209925"/>
            <a:ext cx="9763125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Cresce o número de famílias em situação de rua">
            <a:extLst>
              <a:ext uri="{FF2B5EF4-FFF2-40B4-BE49-F238E27FC236}">
                <a16:creationId xmlns:a16="http://schemas.microsoft.com/office/drawing/2014/main" id="{440886D9-FBF2-591C-BD63-D8F182B5BE7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1307" y="3494798"/>
            <a:ext cx="10314878" cy="2925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3" name="Rectangle 3082">
            <a:extLst>
              <a:ext uri="{FF2B5EF4-FFF2-40B4-BE49-F238E27FC236}">
                <a16:creationId xmlns:a16="http://schemas.microsoft.com/office/drawing/2014/main" id="{81BD432D-FAB3-4B5D-BF27-4DA7C75B32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1009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" name="Rectangle 66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7" name="Arc 68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04CA53B-A17C-F0ED-E833-33408DC37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>
            <a:normAutofit/>
          </a:bodyPr>
          <a:lstStyle/>
          <a:p>
            <a:r>
              <a:rPr lang="pt-BR" sz="3100"/>
              <a:t>Energia a custos baixos para quem quer ou para quem pode?</a:t>
            </a:r>
          </a:p>
        </p:txBody>
      </p:sp>
      <p:sp>
        <p:nvSpPr>
          <p:cNvPr id="78" name="Freeform: Shape 70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Imagem 5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2CF286E5-8B8C-CD0D-6363-79CB9300A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686" y="511293"/>
            <a:ext cx="2620372" cy="566567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9321A3B-9302-A894-3FE2-4A564AD343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962" y="1984443"/>
            <a:ext cx="5458838" cy="419252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b="1" dirty="0"/>
              <a:t>Se sua conta de energia possui valor a partir de R$ 250,00 a alternativa é romper o contrato com a concessionária e contratar energia com fornecedores regulados pela ANEEL, que possuem usinas de geração, em sua maioria, de fonte eólica ou fotovoltaica.</a:t>
            </a:r>
          </a:p>
        </p:txBody>
      </p:sp>
    </p:spTree>
    <p:extLst>
      <p:ext uri="{BB962C8B-B14F-4D97-AF65-F5344CB8AC3E}">
        <p14:creationId xmlns:p14="http://schemas.microsoft.com/office/powerpoint/2010/main" val="33761013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0" name="Rectangle 1049">
            <a:extLst>
              <a:ext uri="{FF2B5EF4-FFF2-40B4-BE49-F238E27FC236}">
                <a16:creationId xmlns:a16="http://schemas.microsoft.com/office/drawing/2014/main" id="{7A203437-703A-4E00-A8C0-91D328D6C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3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61AF304-C7F4-F5D2-C5CA-DE5FEFA30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009" y="502400"/>
            <a:ext cx="3367171" cy="1818064"/>
          </a:xfrm>
        </p:spPr>
        <p:txBody>
          <a:bodyPr>
            <a:normAutofit/>
          </a:bodyPr>
          <a:lstStyle/>
          <a:p>
            <a:pPr algn="ctr"/>
            <a:r>
              <a:rPr lang="pt-BR" sz="3600" b="1" dirty="0"/>
              <a:t>Sim, podemos ser ricos e pobres também!</a:t>
            </a:r>
          </a:p>
        </p:txBody>
      </p:sp>
      <p:pic>
        <p:nvPicPr>
          <p:cNvPr id="1026" name="Picture 2" descr="As propostas da indústria em infraestrutura e em meio ambiente e  sustentabilidade - Agência de Notícias da Indústria">
            <a:extLst>
              <a:ext uri="{FF2B5EF4-FFF2-40B4-BE49-F238E27FC236}">
                <a16:creationId xmlns:a16="http://schemas.microsoft.com/office/drawing/2014/main" id="{B59C4572-3B25-C230-2F5F-9E5FA39D8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86" r="-2" b="2392"/>
          <a:stretch/>
        </p:blipFill>
        <p:spPr bwMode="auto">
          <a:xfrm>
            <a:off x="4555236" y="6"/>
            <a:ext cx="7636763" cy="2762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2" name="Rectangle 1051">
            <a:extLst>
              <a:ext uri="{FF2B5EF4-FFF2-40B4-BE49-F238E27FC236}">
                <a16:creationId xmlns:a16="http://schemas.microsoft.com/office/drawing/2014/main" id="{CD84038B-4A56-439B-A184-79B2D4506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62729"/>
            <a:ext cx="12192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1028" name="Picture 4" descr="Um quinto das famílias brasileiras já usa lenha ou carvão ...">
            <a:extLst>
              <a:ext uri="{FF2B5EF4-FFF2-40B4-BE49-F238E27FC236}">
                <a16:creationId xmlns:a16="http://schemas.microsoft.com/office/drawing/2014/main" id="{E219AA22-B831-CE9F-FBD5-6727659DB6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77" r="-1" b="-1"/>
          <a:stretch/>
        </p:blipFill>
        <p:spPr bwMode="auto">
          <a:xfrm>
            <a:off x="-1" y="2826737"/>
            <a:ext cx="4565779" cy="403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2" name="Content Placeholder 1031">
            <a:extLst>
              <a:ext uri="{FF2B5EF4-FFF2-40B4-BE49-F238E27FC236}">
                <a16:creationId xmlns:a16="http://schemas.microsoft.com/office/drawing/2014/main" id="{A7323859-BB15-B90E-2EDC-181B4E61B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9633" y="3455208"/>
            <a:ext cx="5742432" cy="2344708"/>
          </a:xfrm>
        </p:spPr>
        <p:txBody>
          <a:bodyPr anchor="ctr">
            <a:normAutofit fontScale="70000" lnSpcReduction="20000"/>
          </a:bodyPr>
          <a:lstStyle/>
          <a:p>
            <a:pPr marL="0" indent="0">
              <a:buNone/>
            </a:pPr>
            <a:endParaRPr lang="en-US" sz="1300" dirty="0"/>
          </a:p>
          <a:p>
            <a:pPr marL="0" indent="0">
              <a:buNone/>
            </a:pPr>
            <a:endParaRPr lang="en-US" sz="1300" dirty="0"/>
          </a:p>
          <a:p>
            <a:pPr marL="0" indent="0">
              <a:buNone/>
            </a:pPr>
            <a:endParaRPr lang="en-US" sz="1300" dirty="0"/>
          </a:p>
          <a:p>
            <a:pPr marL="0" indent="0">
              <a:buNone/>
            </a:pPr>
            <a:endParaRPr lang="en-US" sz="1300" dirty="0"/>
          </a:p>
          <a:p>
            <a:pPr marL="0" indent="0">
              <a:buNone/>
            </a:pPr>
            <a:endParaRPr lang="en-US" sz="1300" dirty="0"/>
          </a:p>
          <a:p>
            <a:pPr marL="0" indent="0">
              <a:buNone/>
            </a:pPr>
            <a:endParaRPr lang="en-US" sz="1300" dirty="0"/>
          </a:p>
          <a:p>
            <a:pPr marL="0" indent="0" algn="just">
              <a:buNone/>
            </a:pPr>
            <a:r>
              <a:rPr lang="en-US" b="1" dirty="0" err="1">
                <a:solidFill>
                  <a:srgbClr val="7030A0"/>
                </a:solidFill>
              </a:rPr>
              <a:t>Enquanto</a:t>
            </a:r>
            <a:r>
              <a:rPr lang="en-US" b="1" dirty="0">
                <a:solidFill>
                  <a:srgbClr val="7030A0"/>
                </a:solidFill>
              </a:rPr>
              <a:t> o </a:t>
            </a:r>
            <a:r>
              <a:rPr lang="en-US" b="1" dirty="0" err="1">
                <a:solidFill>
                  <a:srgbClr val="7030A0"/>
                </a:solidFill>
              </a:rPr>
              <a:t>uso</a:t>
            </a:r>
            <a:r>
              <a:rPr lang="en-US" b="1" dirty="0">
                <a:solidFill>
                  <a:srgbClr val="7030A0"/>
                </a:solidFill>
              </a:rPr>
              <a:t> de </a:t>
            </a:r>
            <a:r>
              <a:rPr lang="en-US" b="1" dirty="0" err="1">
                <a:solidFill>
                  <a:srgbClr val="7030A0"/>
                </a:solidFill>
              </a:rPr>
              <a:t>energias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limpas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avança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nos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parques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industriais</a:t>
            </a:r>
            <a:r>
              <a:rPr lang="en-US" b="1" dirty="0">
                <a:solidFill>
                  <a:srgbClr val="7030A0"/>
                </a:solidFill>
              </a:rPr>
              <a:t>, com </a:t>
            </a:r>
            <a:r>
              <a:rPr lang="en-US" b="1" dirty="0" err="1">
                <a:solidFill>
                  <a:srgbClr val="7030A0"/>
                </a:solidFill>
              </a:rPr>
              <a:t>subsíios</a:t>
            </a:r>
            <a:r>
              <a:rPr lang="en-US" b="1" dirty="0">
                <a:solidFill>
                  <a:srgbClr val="7030A0"/>
                </a:solidFill>
              </a:rPr>
              <a:t> que </a:t>
            </a:r>
            <a:r>
              <a:rPr lang="en-US" b="1" dirty="0" err="1">
                <a:solidFill>
                  <a:srgbClr val="7030A0"/>
                </a:solidFill>
              </a:rPr>
              <a:t>reduzem</a:t>
            </a:r>
            <a:r>
              <a:rPr lang="en-US" b="1" dirty="0">
                <a:solidFill>
                  <a:srgbClr val="7030A0"/>
                </a:solidFill>
              </a:rPr>
              <a:t> o </a:t>
            </a:r>
            <a:r>
              <a:rPr lang="en-US" b="1" dirty="0" err="1">
                <a:solidFill>
                  <a:srgbClr val="7030A0"/>
                </a:solidFill>
              </a:rPr>
              <a:t>custo</a:t>
            </a:r>
            <a:r>
              <a:rPr lang="en-US" b="1" dirty="0">
                <a:solidFill>
                  <a:srgbClr val="7030A0"/>
                </a:solidFill>
              </a:rPr>
              <a:t> da </a:t>
            </a:r>
            <a:r>
              <a:rPr lang="en-US" b="1" dirty="0" err="1">
                <a:solidFill>
                  <a:srgbClr val="7030A0"/>
                </a:solidFill>
              </a:rPr>
              <a:t>energia</a:t>
            </a:r>
            <a:r>
              <a:rPr lang="en-US" b="1" dirty="0">
                <a:solidFill>
                  <a:srgbClr val="7030A0"/>
                </a:solidFill>
              </a:rPr>
              <a:t>, 1/5 das </a:t>
            </a:r>
            <a:r>
              <a:rPr lang="en-US" b="1" dirty="0" err="1">
                <a:solidFill>
                  <a:srgbClr val="7030A0"/>
                </a:solidFill>
              </a:rPr>
              <a:t>famílias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brasileiras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cozinha</a:t>
            </a:r>
            <a:r>
              <a:rPr lang="en-US" b="1" dirty="0">
                <a:solidFill>
                  <a:srgbClr val="7030A0"/>
                </a:solidFill>
              </a:rPr>
              <a:t> com </a:t>
            </a:r>
            <a:r>
              <a:rPr lang="en-US" b="1" dirty="0" err="1">
                <a:solidFill>
                  <a:srgbClr val="7030A0"/>
                </a:solidFill>
              </a:rPr>
              <a:t>os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recursos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disponíveis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na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idade</a:t>
            </a:r>
            <a:r>
              <a:rPr lang="en-US" b="1" dirty="0">
                <a:solidFill>
                  <a:srgbClr val="7030A0"/>
                </a:solidFill>
              </a:rPr>
              <a:t> media.</a:t>
            </a:r>
          </a:p>
        </p:txBody>
      </p:sp>
      <p:sp>
        <p:nvSpPr>
          <p:cNvPr id="1054" name="Rectangle 1053">
            <a:extLst>
              <a:ext uri="{FF2B5EF4-FFF2-40B4-BE49-F238E27FC236}">
                <a16:creationId xmlns:a16="http://schemas.microsoft.com/office/drawing/2014/main" id="{4F96EE13-2C4D-4262-812E-DDE5FC35F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58239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969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20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CC13844-B448-A14E-A1D4-55AE44498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3739341" cy="1330839"/>
          </a:xfrm>
        </p:spPr>
        <p:txBody>
          <a:bodyPr>
            <a:normAutofit/>
          </a:bodyPr>
          <a:lstStyle/>
          <a:p>
            <a:r>
              <a:rPr lang="pt-BR"/>
              <a:t>Dados do BID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2A69BBB-AAA2-617A-753D-78FDEE4CD0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2366" y="2194102"/>
            <a:ext cx="3427001" cy="390858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2000">
              <a:highlight>
                <a:srgbClr val="00FFFF"/>
              </a:highlight>
            </a:endParaRPr>
          </a:p>
          <a:p>
            <a:pPr marL="0" indent="0">
              <a:buNone/>
            </a:pPr>
            <a:r>
              <a:rPr lang="pt-BR" sz="2000"/>
              <a:t>Um dos problemas mais graves da privação de cidadania decorrente da pobreza energética no Brasil refere a dificuldade de acesso de </a:t>
            </a:r>
            <a:r>
              <a:rPr lang="pt-BR" sz="2000" b="1"/>
              <a:t>27% da população</a:t>
            </a:r>
            <a:r>
              <a:rPr lang="pt-BR" sz="2000"/>
              <a:t> a serviços de saúdes oferecidos pelo SUS e planos de saúde.</a:t>
            </a:r>
          </a:p>
        </p:txBody>
      </p:sp>
      <p:pic>
        <p:nvPicPr>
          <p:cNvPr id="5" name="Imagem 4" descr="Uma imagem contendo Gráfico&#10;&#10;Descrição gerada automaticamente">
            <a:extLst>
              <a:ext uri="{FF2B5EF4-FFF2-40B4-BE49-F238E27FC236}">
                <a16:creationId xmlns:a16="http://schemas.microsoft.com/office/drawing/2014/main" id="{B7BA4377-8335-47F7-FD70-8F5B3C9DF3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2" t="45573" r="30686" b="7705"/>
          <a:stretch/>
        </p:blipFill>
        <p:spPr>
          <a:xfrm>
            <a:off x="5445457" y="1748454"/>
            <a:ext cx="6155141" cy="3384832"/>
          </a:xfrm>
          <a:prstGeom prst="rect">
            <a:avLst/>
          </a:prstGeom>
          <a:noFill/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AB2D51A3-F3BF-C2E0-04E0-8F77848B0CF6}"/>
              </a:ext>
            </a:extLst>
          </p:cNvPr>
          <p:cNvSpPr txBox="1"/>
          <p:nvPr/>
        </p:nvSpPr>
        <p:spPr>
          <a:xfrm rot="10800000" flipV="1">
            <a:off x="-41617" y="6253989"/>
            <a:ext cx="71711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pt-BR" sz="1400" b="1" dirty="0" err="1">
                <a:solidFill>
                  <a:srgbClr val="7030A0"/>
                </a:solidFill>
              </a:rPr>
              <a:t>Fonte:BID</a:t>
            </a:r>
            <a:r>
              <a:rPr lang="pt-BR" sz="1400" b="1" dirty="0">
                <a:solidFill>
                  <a:srgbClr val="7030A0"/>
                </a:solidFill>
              </a:rPr>
              <a:t>, 2023.</a:t>
            </a:r>
            <a:r>
              <a:rPr lang="pt-BR" sz="1400" dirty="0">
                <a:solidFill>
                  <a:srgbClr val="7030A0"/>
                </a:solidFill>
              </a:rPr>
              <a:t> 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1240EE6B-ABFB-EB85-75A7-CFF5C591CC89}"/>
              </a:ext>
            </a:extLst>
          </p:cNvPr>
          <p:cNvSpPr/>
          <p:nvPr/>
        </p:nvSpPr>
        <p:spPr>
          <a:xfrm>
            <a:off x="-41617" y="6911226"/>
            <a:ext cx="3034145" cy="712126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FB6909A7-D93F-C164-76BF-72A5ADC4DC3A}"/>
              </a:ext>
            </a:extLst>
          </p:cNvPr>
          <p:cNvSpPr/>
          <p:nvPr/>
        </p:nvSpPr>
        <p:spPr>
          <a:xfrm>
            <a:off x="5963323" y="9713411"/>
            <a:ext cx="3034145" cy="712126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12CC05E5-CEC0-EFBB-E7D1-0915E82D068D}"/>
              </a:ext>
            </a:extLst>
          </p:cNvPr>
          <p:cNvSpPr/>
          <p:nvPr/>
        </p:nvSpPr>
        <p:spPr>
          <a:xfrm>
            <a:off x="2992528" y="8094130"/>
            <a:ext cx="3034145" cy="712126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2A67E7C1-8AE1-348D-CEF7-7FFB5AAEC1D0}"/>
              </a:ext>
            </a:extLst>
          </p:cNvPr>
          <p:cNvSpPr/>
          <p:nvPr/>
        </p:nvSpPr>
        <p:spPr>
          <a:xfrm>
            <a:off x="11968263" y="12952911"/>
            <a:ext cx="3034145" cy="7121261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FDC9D56F-A9D8-1B13-ED66-6753D8986A7C}"/>
              </a:ext>
            </a:extLst>
          </p:cNvPr>
          <p:cNvSpPr/>
          <p:nvPr/>
        </p:nvSpPr>
        <p:spPr>
          <a:xfrm>
            <a:off x="8934118" y="11333161"/>
            <a:ext cx="3034145" cy="712126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71421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CA4505F-5A1D-D6FE-85BD-F0B58FD01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>
            <a:normAutofit/>
          </a:bodyPr>
          <a:lstStyle/>
          <a:p>
            <a:r>
              <a:rPr lang="pt-BR" b="1" dirty="0"/>
              <a:t>Referencial legislativo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 descr="Impressão digital">
            <a:extLst>
              <a:ext uri="{FF2B5EF4-FFF2-40B4-BE49-F238E27FC236}">
                <a16:creationId xmlns:a16="http://schemas.microsoft.com/office/drawing/2014/main" id="{2DA71EE8-8C4C-2C10-24FC-65ADD10B3F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3182" y="955437"/>
            <a:ext cx="4777381" cy="4777381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7CE1C3D-39C7-5B69-1B14-E1B905C386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962" y="1984443"/>
            <a:ext cx="5458838" cy="4192520"/>
          </a:xfrm>
        </p:spPr>
        <p:txBody>
          <a:bodyPr>
            <a:normAutofit/>
          </a:bodyPr>
          <a:lstStyle/>
          <a:p>
            <a:r>
              <a:rPr lang="pt-BR" dirty="0"/>
              <a:t>Lei 9.074/1995</a:t>
            </a:r>
          </a:p>
          <a:p>
            <a:r>
              <a:rPr lang="pt-BR" dirty="0"/>
              <a:t>Resolução 1000/2000 da ANEEL</a:t>
            </a:r>
          </a:p>
          <a:p>
            <a:r>
              <a:rPr lang="pt-BR" dirty="0"/>
              <a:t>Lei 14.182/2021</a:t>
            </a:r>
          </a:p>
          <a:p>
            <a:r>
              <a:rPr lang="pt-BR" dirty="0"/>
              <a:t>Lei 14.300/2022</a:t>
            </a:r>
          </a:p>
          <a:p>
            <a:r>
              <a:rPr lang="pt-BR" dirty="0"/>
              <a:t>Lei 13.460/2017</a:t>
            </a:r>
          </a:p>
          <a:p>
            <a:r>
              <a:rPr lang="pt-BR" dirty="0"/>
              <a:t>Lei 13709/2018</a:t>
            </a:r>
          </a:p>
          <a:p>
            <a:r>
              <a:rPr lang="pt-BR" dirty="0"/>
              <a:t>Lei 14.129/2021</a:t>
            </a:r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269132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8" name="Rectangle 1040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301F2F0-424C-1CE3-A8F5-4B205904D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0"/>
            <a:ext cx="5323715" cy="1642970"/>
          </a:xfrm>
        </p:spPr>
        <p:txBody>
          <a:bodyPr anchor="b">
            <a:normAutofit/>
          </a:bodyPr>
          <a:lstStyle/>
          <a:p>
            <a:r>
              <a:rPr lang="pt-BR" sz="4000" b="1" dirty="0"/>
              <a:t>Mitigar a pobreza energética para quê? </a:t>
            </a:r>
          </a:p>
        </p:txBody>
      </p:sp>
      <p:sp>
        <p:nvSpPr>
          <p:cNvPr id="1030" name="Content Placeholder 1029">
            <a:extLst>
              <a:ext uri="{FF2B5EF4-FFF2-40B4-BE49-F238E27FC236}">
                <a16:creationId xmlns:a16="http://schemas.microsoft.com/office/drawing/2014/main" id="{EDE99D6E-926B-F622-855D-D47E6892E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4923" y="2405894"/>
            <a:ext cx="5315189" cy="3535083"/>
          </a:xfrm>
        </p:spPr>
        <p:txBody>
          <a:bodyPr anchor="t">
            <a:normAutofit/>
          </a:bodyPr>
          <a:lstStyle/>
          <a:p>
            <a:r>
              <a:rPr lang="en-US" sz="2000" dirty="0" err="1"/>
              <a:t>Inclusão</a:t>
            </a:r>
            <a:r>
              <a:rPr lang="en-US" sz="2000" dirty="0"/>
              <a:t> digital para a </a:t>
            </a:r>
            <a:r>
              <a:rPr lang="en-US" sz="2000" dirty="0" err="1"/>
              <a:t>Cidadania</a:t>
            </a:r>
            <a:endParaRPr lang="en-US" sz="2000" dirty="0"/>
          </a:p>
          <a:p>
            <a:r>
              <a:rPr lang="en-US" sz="2000" dirty="0" err="1"/>
              <a:t>Garantir</a:t>
            </a:r>
            <a:r>
              <a:rPr lang="en-US" sz="2000" dirty="0"/>
              <a:t> </a:t>
            </a:r>
            <a:r>
              <a:rPr lang="en-US" sz="2000" dirty="0" err="1"/>
              <a:t>relações</a:t>
            </a:r>
            <a:r>
              <a:rPr lang="en-US" sz="2000" dirty="0"/>
              <a:t> com Estado e </a:t>
            </a:r>
            <a:r>
              <a:rPr lang="en-US" sz="2000" dirty="0" err="1"/>
              <a:t>empresas</a:t>
            </a:r>
            <a:r>
              <a:rPr lang="en-US" sz="2000" dirty="0"/>
              <a:t> 4.0.</a:t>
            </a:r>
          </a:p>
          <a:p>
            <a:r>
              <a:rPr lang="en-US" sz="2000" dirty="0" err="1"/>
              <a:t>Prevenção</a:t>
            </a:r>
            <a:r>
              <a:rPr lang="en-US" sz="2000" dirty="0"/>
              <a:t> do </a:t>
            </a:r>
            <a:r>
              <a:rPr lang="en-US" sz="2000" dirty="0" err="1"/>
              <a:t>populismo</a:t>
            </a:r>
            <a:r>
              <a:rPr lang="en-US" sz="2000" dirty="0"/>
              <a:t> digital e </a:t>
            </a:r>
            <a:r>
              <a:rPr lang="en-US" sz="2000" dirty="0" err="1"/>
              <a:t>os</a:t>
            </a:r>
            <a:r>
              <a:rPr lang="en-US" sz="2000" dirty="0"/>
              <a:t> </a:t>
            </a:r>
            <a:r>
              <a:rPr lang="en-US" sz="2000" dirty="0" err="1"/>
              <a:t>riscos</a:t>
            </a:r>
            <a:r>
              <a:rPr lang="en-US" sz="2000" dirty="0"/>
              <a:t> </a:t>
            </a:r>
            <a:r>
              <a:rPr lang="en-US" sz="2000" dirty="0" err="1"/>
              <a:t>aos</a:t>
            </a:r>
            <a:r>
              <a:rPr lang="en-US" sz="2000" dirty="0"/>
              <a:t> </a:t>
            </a:r>
            <a:r>
              <a:rPr lang="en-US" sz="2000" dirty="0" err="1"/>
              <a:t>sistemas</a:t>
            </a:r>
            <a:r>
              <a:rPr lang="en-US" sz="2000" dirty="0"/>
              <a:t> </a:t>
            </a:r>
            <a:r>
              <a:rPr lang="en-US" sz="2000" dirty="0" err="1"/>
              <a:t>democráticos</a:t>
            </a:r>
            <a:r>
              <a:rPr lang="en-US" sz="2000" dirty="0"/>
              <a:t>.</a:t>
            </a:r>
          </a:p>
          <a:p>
            <a:r>
              <a:rPr lang="en-US" sz="2000" dirty="0" err="1"/>
              <a:t>Consciência</a:t>
            </a:r>
            <a:r>
              <a:rPr lang="en-US" sz="2000" dirty="0"/>
              <a:t> dos </a:t>
            </a:r>
            <a:r>
              <a:rPr lang="en-US" sz="2000" dirty="0" err="1"/>
              <a:t>riscos</a:t>
            </a:r>
            <a:r>
              <a:rPr lang="en-US" sz="2000" dirty="0"/>
              <a:t> </a:t>
            </a:r>
            <a:r>
              <a:rPr lang="en-US" sz="2000" dirty="0" err="1"/>
              <a:t>provocados</a:t>
            </a:r>
            <a:r>
              <a:rPr lang="en-US" sz="2000" dirty="0"/>
              <a:t> </a:t>
            </a:r>
            <a:r>
              <a:rPr lang="en-US" sz="2000" dirty="0" err="1"/>
              <a:t>pelos</a:t>
            </a:r>
            <a:r>
              <a:rPr lang="en-US" sz="2000" dirty="0"/>
              <a:t> </a:t>
            </a:r>
            <a:r>
              <a:rPr lang="en-US" sz="2000" dirty="0" err="1"/>
              <a:t>vieses</a:t>
            </a:r>
            <a:r>
              <a:rPr lang="en-US" sz="2000" dirty="0"/>
              <a:t> de </a:t>
            </a:r>
            <a:r>
              <a:rPr lang="en-US" sz="2000" dirty="0" err="1"/>
              <a:t>decisões</a:t>
            </a:r>
            <a:r>
              <a:rPr lang="en-US" sz="2000" dirty="0"/>
              <a:t> de IA</a:t>
            </a:r>
          </a:p>
          <a:p>
            <a:r>
              <a:rPr lang="en-US" sz="2000" dirty="0" err="1"/>
              <a:t>Redução</a:t>
            </a:r>
            <a:r>
              <a:rPr lang="en-US" sz="2000" dirty="0"/>
              <a:t> da </a:t>
            </a:r>
            <a:r>
              <a:rPr lang="en-US" sz="2000" dirty="0" err="1"/>
              <a:t>desisnformação</a:t>
            </a:r>
            <a:r>
              <a:rPr lang="en-US" sz="2000" dirty="0"/>
              <a:t> e </a:t>
            </a:r>
            <a:r>
              <a:rPr lang="en-US" sz="2000" dirty="0" err="1"/>
              <a:t>construção</a:t>
            </a:r>
            <a:r>
              <a:rPr lang="en-US" sz="2000" dirty="0"/>
              <a:t> de um </a:t>
            </a:r>
            <a:r>
              <a:rPr lang="en-US" sz="2000" dirty="0" err="1"/>
              <a:t>caminho</a:t>
            </a:r>
            <a:r>
              <a:rPr lang="en-US" sz="2000" dirty="0"/>
              <a:t> de </a:t>
            </a:r>
            <a:r>
              <a:rPr lang="en-US" sz="2000" dirty="0" err="1"/>
              <a:t>participação</a:t>
            </a:r>
            <a:r>
              <a:rPr lang="en-US" sz="2000" dirty="0"/>
              <a:t> </a:t>
            </a:r>
            <a:r>
              <a:rPr lang="en-US" sz="2000" dirty="0" err="1"/>
              <a:t>política</a:t>
            </a:r>
            <a:r>
              <a:rPr lang="en-US" sz="2000" dirty="0"/>
              <a:t> </a:t>
            </a:r>
            <a:r>
              <a:rPr lang="en-US" sz="2000" dirty="0" err="1"/>
              <a:t>pautado</a:t>
            </a:r>
            <a:r>
              <a:rPr lang="en-US" sz="2000" dirty="0"/>
              <a:t> </a:t>
            </a:r>
            <a:r>
              <a:rPr lang="en-US" sz="2000" dirty="0" err="1"/>
              <a:t>nos</a:t>
            </a:r>
            <a:r>
              <a:rPr lang="en-US" sz="2000" dirty="0"/>
              <a:t> </a:t>
            </a:r>
            <a:r>
              <a:rPr lang="en-US" sz="2000" dirty="0" err="1"/>
              <a:t>pilares</a:t>
            </a:r>
            <a:r>
              <a:rPr lang="en-US" sz="2000" dirty="0"/>
              <a:t> da </a:t>
            </a:r>
            <a:r>
              <a:rPr lang="en-US" sz="2000" dirty="0" err="1"/>
              <a:t>cidadania</a:t>
            </a:r>
            <a:r>
              <a:rPr lang="en-US" sz="2000" dirty="0"/>
              <a:t> global.</a:t>
            </a:r>
          </a:p>
        </p:txBody>
      </p:sp>
      <p:sp>
        <p:nvSpPr>
          <p:cNvPr id="1043" name="Rectangle 1042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0" name="Rectangle 1044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7" name="Rectangle 1046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9" name="Rectangle 1048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CDB0ACC-2804-251E-EB84-80DA8EA1E6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2" r="17714" b="1"/>
          <a:stretch/>
        </p:blipFill>
        <p:spPr bwMode="auto">
          <a:xfrm>
            <a:off x="7075967" y="1754955"/>
            <a:ext cx="4170530" cy="337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31443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25C133-1280-6B67-0811-33A9E6566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Referências 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2E93409-CBB6-C0AB-479A-A375BF349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0688"/>
            <a:ext cx="11133407" cy="4486275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pt-BR" sz="2000" dirty="0"/>
              <a:t>BID,2023.https://www.researchgate.net/profile/AndreaLampis/publication/367412603_Pobreza_Energetica_en_Los_Hogares_y_su_Relacion_con_Otras_Vulnerabilidades_en_America_Latina_El_Caso_de_Argentina_Brazil_Colombia_Peru_y_Uruguay/links/63d18ffbd9fb5967c204d8e5/PobrezaEnergetica-en-Los-Hogares-y-su-Relacion-con-Otras-Vulnerabilidades-en-America-Latina-El-Caso-deArgentina-Brazil-Colombia-Peru-y-Uruguay.pdf.</a:t>
            </a:r>
          </a:p>
          <a:p>
            <a:pPr algn="just"/>
            <a:r>
              <a:rPr lang="pt-BR" sz="2000" dirty="0"/>
              <a:t>CEPAL, 2023. </a:t>
            </a:r>
            <a:r>
              <a:rPr lang="pt-BR" sz="20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https://pp.nexojornal.com.br/</a:t>
            </a:r>
            <a:r>
              <a:rPr lang="pt-BR" sz="2000" dirty="0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opiniao</a:t>
            </a:r>
            <a:r>
              <a:rPr lang="pt-BR" sz="20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/2023/Pobreza-energ%C3%A9tica-os-desafios-da-inclus%C3%A3o-social-e-igualdade-de-g%C3%AAnero</a:t>
            </a:r>
            <a:r>
              <a:rPr lang="pt-BR" sz="2000" dirty="0"/>
              <a:t>.</a:t>
            </a:r>
            <a:endParaRPr lang="pt-BR" sz="2000" dirty="0">
              <a:solidFill>
                <a:srgbClr val="555555"/>
              </a:solidFill>
              <a:latin typeface="gotham-book"/>
            </a:endParaRPr>
          </a:p>
          <a:p>
            <a:pPr algn="just"/>
            <a:r>
              <a:rPr lang="pt-BR" sz="2000" dirty="0">
                <a:solidFill>
                  <a:srgbClr val="555555"/>
                </a:solidFill>
                <a:latin typeface="gotham-book"/>
              </a:rPr>
              <a:t>FGV, 2022. Figura da pobreza </a:t>
            </a:r>
            <a:r>
              <a:rPr lang="pt-BR" sz="2000" dirty="0">
                <a:latin typeface="gotham-book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https://portal.fgv.br/noticias/mapa-nova-pobreza-estudo-revela-296-brasileiros-tem-renda-familiar-inferior-r-497-mensais</a:t>
            </a:r>
            <a:r>
              <a:rPr lang="pt-BR" sz="2000" dirty="0">
                <a:latin typeface="gotham-book"/>
              </a:rPr>
              <a:t>.</a:t>
            </a:r>
          </a:p>
          <a:p>
            <a:pPr algn="just"/>
            <a:r>
              <a:rPr lang="pt-BR" sz="2000" dirty="0" err="1">
                <a:solidFill>
                  <a:srgbClr val="555555"/>
                </a:solidFill>
                <a:latin typeface="gotham-book"/>
              </a:rPr>
              <a:t>Gonzaléz</a:t>
            </a:r>
            <a:r>
              <a:rPr lang="pt-BR" sz="2000" dirty="0">
                <a:solidFill>
                  <a:srgbClr val="555555"/>
                </a:solidFill>
                <a:latin typeface="gotham-book"/>
              </a:rPr>
              <a:t>. Fernando Antônio Ignacio; </a:t>
            </a:r>
            <a:r>
              <a:rPr lang="pt-BR" sz="2000" dirty="0" err="1">
                <a:solidFill>
                  <a:srgbClr val="555555"/>
                </a:solidFill>
                <a:latin typeface="gotham-book"/>
              </a:rPr>
              <a:t>Ibáñez</a:t>
            </a:r>
            <a:r>
              <a:rPr lang="pt-BR" sz="2000" dirty="0">
                <a:solidFill>
                  <a:srgbClr val="555555"/>
                </a:solidFill>
                <a:latin typeface="gotham-book"/>
              </a:rPr>
              <a:t>. Maria </a:t>
            </a:r>
            <a:r>
              <a:rPr lang="pt-BR" sz="2000" dirty="0" err="1">
                <a:solidFill>
                  <a:srgbClr val="555555"/>
                </a:solidFill>
                <a:latin typeface="gotham-book"/>
              </a:rPr>
              <a:t>Maria</a:t>
            </a:r>
            <a:r>
              <a:rPr lang="pt-BR" sz="2000" dirty="0">
                <a:solidFill>
                  <a:srgbClr val="555555"/>
                </a:solidFill>
                <a:latin typeface="gotham-book"/>
              </a:rPr>
              <a:t>. Seis décadas de pobreza energética: reduzindo as disparidades na América Latina e no Caribe. </a:t>
            </a:r>
            <a:r>
              <a:rPr lang="pt-BR" sz="2000" dirty="0" err="1">
                <a:solidFill>
                  <a:srgbClr val="555555"/>
                </a:solidFill>
                <a:latin typeface="gotham-book"/>
              </a:rPr>
              <a:t>Revistainvi</a:t>
            </a:r>
            <a:r>
              <a:rPr lang="pt-BR" sz="2000" dirty="0">
                <a:solidFill>
                  <a:srgbClr val="555555"/>
                </a:solidFill>
                <a:latin typeface="gotham-book"/>
              </a:rPr>
              <a:t>. </a:t>
            </a:r>
            <a:r>
              <a:rPr lang="pt-BR" sz="2000" dirty="0" err="1">
                <a:solidFill>
                  <a:srgbClr val="555555"/>
                </a:solidFill>
                <a:latin typeface="gotham-book"/>
              </a:rPr>
              <a:t>Volumen</a:t>
            </a:r>
            <a:r>
              <a:rPr lang="pt-BR" sz="2000" dirty="0">
                <a:solidFill>
                  <a:srgbClr val="555555"/>
                </a:solidFill>
                <a:latin typeface="gotham-book"/>
              </a:rPr>
              <a:t> 38, </a:t>
            </a:r>
            <a:r>
              <a:rPr lang="pt-BR" sz="2000" dirty="0" err="1">
                <a:solidFill>
                  <a:srgbClr val="555555"/>
                </a:solidFill>
                <a:latin typeface="gotham-book"/>
              </a:rPr>
              <a:t>nro</a:t>
            </a:r>
            <a:r>
              <a:rPr lang="pt-BR" sz="2000" dirty="0">
                <a:solidFill>
                  <a:srgbClr val="555555"/>
                </a:solidFill>
                <a:latin typeface="gotham-book"/>
              </a:rPr>
              <a:t> 109, </a:t>
            </a:r>
            <a:r>
              <a:rPr lang="pt-BR" sz="2000" dirty="0" err="1">
                <a:solidFill>
                  <a:srgbClr val="555555"/>
                </a:solidFill>
                <a:latin typeface="gotham-book"/>
              </a:rPr>
              <a:t>noviembre</a:t>
            </a:r>
            <a:r>
              <a:rPr lang="pt-BR" sz="2000" dirty="0">
                <a:solidFill>
                  <a:srgbClr val="555555"/>
                </a:solidFill>
                <a:latin typeface="gotham-book"/>
              </a:rPr>
              <a:t> 2023.</a:t>
            </a:r>
            <a:r>
              <a:rPr lang="es-ES" sz="1400" i="0" dirty="0">
                <a:effectLst/>
                <a:latin typeface="Arial" panose="020B0604020202020204" pitchFamily="34" charset="0"/>
              </a:rPr>
              <a:t>.       </a:t>
            </a:r>
            <a:r>
              <a:rPr lang="pt-BR" sz="2000" dirty="0">
                <a:solidFill>
                  <a:srgbClr val="555555"/>
                </a:solidFill>
                <a:latin typeface="gotham-book"/>
              </a:rPr>
              <a:t>https://avancesveterinaria.uchile.cl/index.php/INVI/article/view/70125/74697</a:t>
            </a:r>
          </a:p>
          <a:p>
            <a:pPr algn="just"/>
            <a:r>
              <a:rPr lang="pt-BR" sz="2000" dirty="0"/>
              <a:t>Perez-</a:t>
            </a:r>
            <a:r>
              <a:rPr lang="pt-BR" sz="2000" dirty="0" err="1"/>
              <a:t>Fargallo</a:t>
            </a:r>
            <a:r>
              <a:rPr lang="pt-BR" sz="2000" dirty="0"/>
              <a:t>, Alexis; Cerda-Fuentes, Valeska; Delgado-Gutiérrez Evelyn; Porras-Salazar José </a:t>
            </a:r>
            <a:r>
              <a:rPr lang="pt-BR" sz="2000" dirty="0" err="1"/>
              <a:t>Alí</a:t>
            </a:r>
            <a:r>
              <a:rPr lang="pt-BR" sz="2000" dirty="0"/>
              <a:t>. Origem, evolução e aplicação dos indicadores de pobreza energética na </a:t>
            </a:r>
            <a:r>
              <a:rPr lang="pt-BR" sz="2000" dirty="0" err="1"/>
              <a:t>Ibero-América</a:t>
            </a:r>
            <a:r>
              <a:rPr lang="pt-BR" sz="2000" dirty="0"/>
              <a:t>. 2019. </a:t>
            </a:r>
            <a:r>
              <a:rPr lang="pt-BR" sz="20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https://www.scielo.cl/scielo.php?pid=S0718-83582023000300100&amp;script=sci_arttext</a:t>
            </a:r>
            <a:endParaRPr lang="pt-BR" sz="2000" dirty="0"/>
          </a:p>
          <a:p>
            <a:pPr algn="just"/>
            <a:r>
              <a:rPr lang="pt-BR" sz="2000" dirty="0">
                <a:solidFill>
                  <a:srgbClr val="555555"/>
                </a:solidFill>
                <a:latin typeface="rawline"/>
              </a:rPr>
              <a:t>MME, 2024https://www.gov.br/mme/pt-br/assuntos/noticias/brasil-bate-recorde-a-</a:t>
            </a:r>
            <a:r>
              <a:rPr lang="pt-BR" sz="2000" dirty="0" err="1">
                <a:solidFill>
                  <a:srgbClr val="555555"/>
                </a:solidFill>
                <a:latin typeface="rawline"/>
              </a:rPr>
              <a:t>expansao</a:t>
            </a:r>
            <a:r>
              <a:rPr lang="pt-BR" sz="2000" dirty="0">
                <a:solidFill>
                  <a:srgbClr val="555555"/>
                </a:solidFill>
                <a:latin typeface="rawline"/>
              </a:rPr>
              <a:t>-de-</a:t>
            </a:r>
            <a:r>
              <a:rPr lang="pt-BR" sz="2000" dirty="0" err="1">
                <a:solidFill>
                  <a:srgbClr val="555555"/>
                </a:solidFill>
                <a:latin typeface="rawline"/>
              </a:rPr>
              <a:t>geracao</a:t>
            </a:r>
            <a:r>
              <a:rPr lang="pt-BR" sz="2000" dirty="0">
                <a:solidFill>
                  <a:srgbClr val="555555"/>
                </a:solidFill>
                <a:latin typeface="rawline"/>
              </a:rPr>
              <a:t>-de-energia-elétrica</a:t>
            </a:r>
          </a:p>
          <a:p>
            <a:pPr algn="just"/>
            <a:r>
              <a:rPr lang="pt-BR" sz="2000" dirty="0">
                <a:solidFill>
                  <a:srgbClr val="555555"/>
                </a:solidFill>
                <a:latin typeface="rawline"/>
              </a:rPr>
              <a:t>MME, 2023.</a:t>
            </a:r>
            <a:r>
              <a:rPr lang="pt-BR" sz="2000" dirty="0">
                <a:latin typeface="rawline"/>
              </a:rPr>
              <a:t> </a:t>
            </a:r>
            <a:r>
              <a:rPr lang="pt-BR" sz="2000" dirty="0">
                <a:latin typeface="rawline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https://www.gov.br/</a:t>
            </a:r>
            <a:r>
              <a:rPr lang="pt-BR" sz="2000" dirty="0" err="1">
                <a:latin typeface="rawline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mme</a:t>
            </a:r>
            <a:r>
              <a:rPr lang="pt-BR" sz="2000" dirty="0">
                <a:latin typeface="rawline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pt-BR" sz="2000" dirty="0" err="1">
                <a:latin typeface="rawline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pt-br</a:t>
            </a:r>
            <a:r>
              <a:rPr lang="pt-BR" sz="2000" dirty="0">
                <a:latin typeface="rawline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/assuntos/noticias/brasil-bate-recorde-de-expansao-da-energia-solar-em2023#:~:</a:t>
            </a:r>
            <a:r>
              <a:rPr lang="pt-BR" sz="2000" dirty="0" err="1">
                <a:latin typeface="rawline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text</a:t>
            </a:r>
            <a:r>
              <a:rPr lang="pt-BR" sz="2000" dirty="0">
                <a:latin typeface="rawline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=Do%20total%20da%20capacidade%20acrescentada,10%2C3%20GW%20para%202023</a:t>
            </a:r>
            <a:r>
              <a:rPr lang="pt-BR" sz="2000" dirty="0">
                <a:latin typeface="rawline"/>
              </a:rPr>
              <a:t>. </a:t>
            </a:r>
            <a:endParaRPr lang="pt-BR" sz="2000" b="0" i="0" dirty="0">
              <a:effectLst/>
              <a:highlight>
                <a:srgbClr val="00FF00"/>
              </a:highlight>
              <a:latin typeface="rawline"/>
            </a:endParaRPr>
          </a:p>
          <a:p>
            <a:pPr marL="0" indent="0">
              <a:buNone/>
            </a:pPr>
            <a:endParaRPr lang="pt-BR" sz="2000" dirty="0"/>
          </a:p>
          <a:p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37843167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8" name="Rectangle 4102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109" name="Arc 4104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52573B0-E531-D9C5-B4F5-A2A8C44FC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9663" y="1603978"/>
            <a:ext cx="5873237" cy="2383924"/>
          </a:xfrm>
        </p:spPr>
        <p:txBody>
          <a:bodyPr>
            <a:normAutofit/>
          </a:bodyPr>
          <a:lstStyle/>
          <a:p>
            <a:r>
              <a:rPr lang="pt-BR" dirty="0"/>
              <a:t>Obrigada.</a:t>
            </a:r>
            <a:br>
              <a:rPr lang="pt-BR" dirty="0"/>
            </a:br>
            <a:r>
              <a:rPr lang="pt-BR" dirty="0"/>
              <a:t>Até a volta!</a:t>
            </a:r>
          </a:p>
        </p:txBody>
      </p:sp>
      <p:sp>
        <p:nvSpPr>
          <p:cNvPr id="4107" name="Freeform: Shape 4106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098" name="Picture 2" descr="O que é a luz? - Brasil Escola">
            <a:extLst>
              <a:ext uri="{FF2B5EF4-FFF2-40B4-BE49-F238E27FC236}">
                <a16:creationId xmlns:a16="http://schemas.microsoft.com/office/drawing/2014/main" id="{5385B921-5A19-B617-5D85-15489A31B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3182" y="1707875"/>
            <a:ext cx="4777381" cy="3272505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9460001-394C-E268-B619-4EE21A5E6B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9662" y="2904457"/>
            <a:ext cx="5454137" cy="32725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dirty="0">
              <a:hlinkClick r:id="rId3"/>
            </a:endParaRPr>
          </a:p>
          <a:p>
            <a:pPr marL="0" indent="0">
              <a:buNone/>
            </a:pPr>
            <a:endParaRPr lang="pt-BR" dirty="0">
              <a:hlinkClick r:id="rId3"/>
            </a:endParaRPr>
          </a:p>
          <a:p>
            <a:pPr marL="0" indent="0">
              <a:buNone/>
            </a:pPr>
            <a:endParaRPr lang="pt-BR" dirty="0">
              <a:hlinkClick r:id="rId3"/>
            </a:endParaRPr>
          </a:p>
          <a:p>
            <a:pPr marL="0" indent="0">
              <a:buNone/>
            </a:pPr>
            <a:endParaRPr lang="pt-BR" dirty="0">
              <a:hlinkClick r:id="rId3"/>
            </a:endParaRPr>
          </a:p>
          <a:p>
            <a:pPr marL="0" indent="0">
              <a:buNone/>
            </a:pPr>
            <a:endParaRPr lang="pt-BR" dirty="0">
              <a:hlinkClick r:id="rId3"/>
            </a:endParaRPr>
          </a:p>
          <a:p>
            <a:pPr marL="0" indent="0">
              <a:buNone/>
            </a:pPr>
            <a:r>
              <a:rPr lang="pt-BR" dirty="0">
                <a:hlinkClick r:id="rId3"/>
              </a:rPr>
              <a:t>theresa.nobrega@unicap.br</a:t>
            </a: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995820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37" name="Group 1036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038" name="Oval 1037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9" name="Oval 1038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0" name="Oval 1039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1" name="Oval 1040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42" name="Oval 1041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3" name="Oval 1042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45" name="Rectangle 1044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47" name="Group 1046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1048" name="Straight Connector 1047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9" name="Straight Connector 1048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0" name="Straight Connector 1049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1" name="Straight Connector 1050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8" name="Picture 4" descr="Pobreza Energética – Perú Renovable">
            <a:extLst>
              <a:ext uri="{FF2B5EF4-FFF2-40B4-BE49-F238E27FC236}">
                <a16:creationId xmlns:a16="http://schemas.microsoft.com/office/drawing/2014/main" id="{34B51FD6-22C3-A6B8-6702-B8492DC4EE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78" r="-1" b="-1"/>
          <a:stretch/>
        </p:blipFill>
        <p:spPr bwMode="auto">
          <a:xfrm>
            <a:off x="626590" y="317578"/>
            <a:ext cx="10851111" cy="350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53" name="Group 1052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482489"/>
            <a:ext cx="304800" cy="429768"/>
            <a:chOff x="215328" y="-46937"/>
            <a:chExt cx="304800" cy="2773841"/>
          </a:xfrm>
        </p:grpSpPr>
        <p:cxnSp>
          <p:nvCxnSpPr>
            <p:cNvPr id="1054" name="Straight Connector 1053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5" name="Straight Connector 1054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6" name="Straight Connector 1055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7" name="Straight Connector 1056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59" name="Rectangle 1058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61" name="Group 1060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1062" name="Straight Connector 1061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3" name="Straight Connector 1062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4" name="Straight Connector 1063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5" name="Straight Connector 1064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A968A3D7-2A90-88B0-D6DA-F08D32F27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018137"/>
            <a:ext cx="4569060" cy="2129586"/>
          </a:xfrm>
          <a:noFill/>
        </p:spPr>
        <p:txBody>
          <a:bodyPr anchor="t">
            <a:normAutofit/>
          </a:bodyPr>
          <a:lstStyle/>
          <a:p>
            <a:r>
              <a:rPr lang="pt-BR" sz="48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CEPAL</a:t>
            </a:r>
            <a:r>
              <a:rPr lang="pt-BR" sz="48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divulga a imagem da pobreza energética na América Latina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59C3C08-788E-FCA7-966D-FE15D3337F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080" y="4018143"/>
            <a:ext cx="5674105" cy="2129599"/>
          </a:xfrm>
          <a:noFill/>
        </p:spPr>
        <p:txBody>
          <a:bodyPr anchor="t">
            <a:normAutofit fontScale="92500"/>
          </a:bodyPr>
          <a:lstStyle/>
          <a:p>
            <a:pPr marL="0" indent="0" algn="just">
              <a:buNone/>
            </a:pPr>
            <a:r>
              <a:rPr lang="pt-BR" sz="1900" b="1" dirty="0">
                <a:solidFill>
                  <a:schemeClr val="bg1"/>
                </a:solidFill>
              </a:rPr>
              <a:t>Segundo a Cepal (Comissão Econômica para a América Latina e o Caribe), pobreza energética é quando um domicílio não tem acesso equitativo a serviços de energia adequados, confiáveis, eficientes e seguros para cobrir suas necessidades básicas, que possam permitir sustentar a vida humana e econômica, desenvolver seus membros, e cujo pagamento da conta de energia não seja superior a 10% de sua renda.</a:t>
            </a:r>
          </a:p>
          <a:p>
            <a:pPr marL="0" indent="0" algn="just">
              <a:buNone/>
            </a:pPr>
            <a:endParaRPr lang="pt-BR" sz="1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29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10" name="Rectangle 2171">
            <a:extLst>
              <a:ext uri="{FF2B5EF4-FFF2-40B4-BE49-F238E27FC236}">
                <a16:creationId xmlns:a16="http://schemas.microsoft.com/office/drawing/2014/main" id="{114C78B5-EC6B-4A39-8860-705100867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7101F26-4BFA-CE8F-0DCD-4950A4CC4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69978"/>
            <a:ext cx="4391024" cy="1173700"/>
          </a:xfrm>
        </p:spPr>
        <p:txBody>
          <a:bodyPr anchor="t">
            <a:normAutofit/>
          </a:bodyPr>
          <a:lstStyle/>
          <a:p>
            <a:r>
              <a:rPr lang="pt-BR" sz="3700" dirty="0">
                <a:solidFill>
                  <a:schemeClr val="bg1"/>
                </a:solidFill>
              </a:rPr>
              <a:t>Potencial de geração sustentável atual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5B01F6-F824-2F3D-8BD1-7A1C58DD98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85" r="21988"/>
          <a:stretch/>
        </p:blipFill>
        <p:spPr>
          <a:xfrm>
            <a:off x="20" y="10"/>
            <a:ext cx="4000480" cy="3904882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</p:spPr>
      </p:pic>
      <p:pic>
        <p:nvPicPr>
          <p:cNvPr id="2050" name="Picture 2" descr="Usina hidrelétrica: como funciona, vantagens - Mundo Educação">
            <a:extLst>
              <a:ext uri="{FF2B5EF4-FFF2-40B4-BE49-F238E27FC236}">
                <a16:creationId xmlns:a16="http://schemas.microsoft.com/office/drawing/2014/main" id="{829BDE05-4F92-51E1-2C5B-52EA2316A4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04" b="-1"/>
          <a:stretch/>
        </p:blipFill>
        <p:spPr bwMode="auto">
          <a:xfrm>
            <a:off x="4191002" y="10"/>
            <a:ext cx="3809998" cy="3904881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nergía solar - Descubre La Energia">
            <a:extLst>
              <a:ext uri="{FF2B5EF4-FFF2-40B4-BE49-F238E27FC236}">
                <a16:creationId xmlns:a16="http://schemas.microsoft.com/office/drawing/2014/main" id="{C8F6F8F8-2469-7D8A-85C3-39D9A2836A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7" r="29373" b="-1"/>
          <a:stretch/>
        </p:blipFill>
        <p:spPr bwMode="auto">
          <a:xfrm>
            <a:off x="8191500" y="-1"/>
            <a:ext cx="4000500" cy="4008409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11" name="Group 2173">
            <a:extLst>
              <a:ext uri="{FF2B5EF4-FFF2-40B4-BE49-F238E27FC236}">
                <a16:creationId xmlns:a16="http://schemas.microsoft.com/office/drawing/2014/main" id="{A50943B0-FDF7-4C2C-B784-9208C945A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2175" name="Freeform: Shape 2174">
              <a:extLst>
                <a:ext uri="{FF2B5EF4-FFF2-40B4-BE49-F238E27FC236}">
                  <a16:creationId xmlns:a16="http://schemas.microsoft.com/office/drawing/2014/main" id="{64021FAB-FA86-49DE-8FC9-585A1729B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12" name="Freeform: Shape 2175">
              <a:extLst>
                <a:ext uri="{FF2B5EF4-FFF2-40B4-BE49-F238E27FC236}">
                  <a16:creationId xmlns:a16="http://schemas.microsoft.com/office/drawing/2014/main" id="{7B58B526-A432-4EB5-AA70-2BB897257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4217CD1-12F8-E5E1-C9BA-25522F11A3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1714" y="4800600"/>
            <a:ext cx="5805261" cy="1043078"/>
          </a:xfrm>
        </p:spPr>
        <p:txBody>
          <a:bodyPr>
            <a:normAutofit fontScale="25000" lnSpcReduction="20000"/>
          </a:bodyPr>
          <a:lstStyle/>
          <a:p>
            <a:pPr marL="0" indent="0" fontAlgn="base">
              <a:buNone/>
            </a:pPr>
            <a:endParaRPr lang="pt-BR" sz="1000" b="0" i="0" dirty="0">
              <a:solidFill>
                <a:schemeClr val="bg1">
                  <a:alpha val="80000"/>
                </a:schemeClr>
              </a:solidFill>
              <a:effectLst/>
              <a:latin typeface="rawline"/>
            </a:endParaRPr>
          </a:p>
          <a:p>
            <a:pPr marL="0" indent="0" algn="just" fontAlgn="base">
              <a:buNone/>
            </a:pPr>
            <a:r>
              <a:rPr lang="pt-BR" sz="6400" b="1" i="0" dirty="0">
                <a:solidFill>
                  <a:schemeClr val="bg1">
                    <a:alpha val="80000"/>
                  </a:schemeClr>
                </a:solidFill>
                <a:effectLst/>
                <a:latin typeface="rawline"/>
              </a:rPr>
              <a:t>As</a:t>
            </a:r>
            <a:r>
              <a:rPr lang="pt-BR" sz="6400" b="0" i="0" dirty="0">
                <a:solidFill>
                  <a:schemeClr val="bg1">
                    <a:alpha val="80000"/>
                  </a:schemeClr>
                </a:solidFill>
                <a:effectLst/>
                <a:latin typeface="rawline"/>
              </a:rPr>
              <a:t> </a:t>
            </a:r>
            <a:r>
              <a:rPr lang="pt-BR" sz="6400" b="1" i="0" dirty="0">
                <a:solidFill>
                  <a:schemeClr val="bg1">
                    <a:alpha val="80000"/>
                  </a:schemeClr>
                </a:solidFill>
                <a:effectLst/>
                <a:latin typeface="rawline"/>
              </a:rPr>
              <a:t>1.351 usinas hidrelétricas atualmente representam 56,17% da capacidade de geração de energia</a:t>
            </a:r>
            <a:r>
              <a:rPr lang="pt-BR" sz="6400" b="0" i="0" dirty="0">
                <a:solidFill>
                  <a:schemeClr val="bg1">
                    <a:alpha val="80000"/>
                  </a:schemeClr>
                </a:solidFill>
                <a:effectLst/>
                <a:latin typeface="rawline"/>
              </a:rPr>
              <a:t> </a:t>
            </a:r>
            <a:r>
              <a:rPr lang="pt-BR" sz="6400" b="1" i="0" dirty="0">
                <a:solidFill>
                  <a:schemeClr val="bg1">
                    <a:alpha val="80000"/>
                  </a:schemeClr>
                </a:solidFill>
                <a:effectLst/>
                <a:latin typeface="rawline"/>
              </a:rPr>
              <a:t>do país, mas o destaque </a:t>
            </a:r>
            <a:r>
              <a:rPr lang="pt-BR" sz="6400" b="1" dirty="0">
                <a:solidFill>
                  <a:schemeClr val="bg1">
                    <a:alpha val="80000"/>
                  </a:schemeClr>
                </a:solidFill>
                <a:latin typeface="rawline"/>
              </a:rPr>
              <a:t>é </a:t>
            </a:r>
            <a:r>
              <a:rPr lang="pt-BR" sz="6400" b="1" i="0" dirty="0">
                <a:solidFill>
                  <a:schemeClr val="bg1">
                    <a:alpha val="80000"/>
                  </a:schemeClr>
                </a:solidFill>
                <a:effectLst/>
                <a:latin typeface="rawline"/>
              </a:rPr>
              <a:t>para o implemento do potencial de geração de energia em 2023 de 10,3 GW, com 89,9% do aditivo decorrente </a:t>
            </a:r>
            <a:r>
              <a:rPr lang="pt-BR" sz="6400" b="1" dirty="0">
                <a:solidFill>
                  <a:schemeClr val="bg1">
                    <a:alpha val="80000"/>
                  </a:schemeClr>
                </a:solidFill>
                <a:latin typeface="rawline"/>
              </a:rPr>
              <a:t>de eólica (46%)</a:t>
            </a:r>
            <a:r>
              <a:rPr lang="pt-BR" sz="6400" dirty="0">
                <a:solidFill>
                  <a:schemeClr val="bg1">
                    <a:alpha val="80000"/>
                  </a:schemeClr>
                </a:solidFill>
                <a:latin typeface="rawline"/>
              </a:rPr>
              <a:t> e </a:t>
            </a:r>
            <a:r>
              <a:rPr lang="pt-BR" sz="6400" b="1" dirty="0" err="1">
                <a:solidFill>
                  <a:schemeClr val="bg1">
                    <a:alpha val="80000"/>
                  </a:schemeClr>
                </a:solidFill>
                <a:latin typeface="rawline"/>
              </a:rPr>
              <a:t>fotovotaica</a:t>
            </a:r>
            <a:r>
              <a:rPr lang="pt-BR" sz="6400" b="1" dirty="0">
                <a:solidFill>
                  <a:schemeClr val="bg1">
                    <a:alpha val="80000"/>
                  </a:schemeClr>
                </a:solidFill>
                <a:latin typeface="rawline"/>
              </a:rPr>
              <a:t> (43,9%).</a:t>
            </a:r>
            <a:endParaRPr lang="pt-BR" sz="6400" b="1" i="0" dirty="0">
              <a:solidFill>
                <a:schemeClr val="bg1">
                  <a:alpha val="80000"/>
                </a:schemeClr>
              </a:solidFill>
              <a:effectLst/>
              <a:latin typeface="rawline"/>
            </a:endParaRPr>
          </a:p>
          <a:p>
            <a:pPr marL="0" indent="0" algn="just" fontAlgn="base">
              <a:buNone/>
            </a:pPr>
            <a:r>
              <a:rPr lang="pt-BR" sz="6400" dirty="0">
                <a:solidFill>
                  <a:schemeClr val="bg1">
                    <a:alpha val="80000"/>
                  </a:schemeClr>
                </a:solidFill>
                <a:latin typeface="rawline"/>
              </a:rPr>
              <a:t> MME,10/10/2023. </a:t>
            </a:r>
            <a:endParaRPr lang="pt-BR" sz="6400" b="0" i="0" dirty="0">
              <a:solidFill>
                <a:schemeClr val="bg1">
                  <a:alpha val="80000"/>
                </a:schemeClr>
              </a:solidFill>
              <a:effectLst/>
              <a:latin typeface="rawline"/>
            </a:endParaRPr>
          </a:p>
          <a:p>
            <a:pPr marL="0" indent="0">
              <a:buNone/>
            </a:pPr>
            <a:endParaRPr lang="pt-BR" sz="2600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5458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001E3D-77D8-EB67-29A0-7D95C03B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pt-BR" sz="3000" dirty="0"/>
              <a:t>Alta nas expectativas de </a:t>
            </a:r>
            <a:r>
              <a:rPr lang="pt-BR" sz="3000" b="1" dirty="0">
                <a:solidFill>
                  <a:srgbClr val="7030A0"/>
                </a:solidFill>
              </a:rPr>
              <a:t>SUSTENTABILIDADE</a:t>
            </a:r>
            <a:r>
              <a:rPr lang="pt-BR" sz="3000" dirty="0">
                <a:latin typeface="rawline"/>
              </a:rPr>
              <a:t> MME – 03/01/2024</a:t>
            </a:r>
            <a:br>
              <a:rPr lang="pt-BR" sz="3000" dirty="0"/>
            </a:br>
            <a:endParaRPr lang="pt-BR" sz="3000" dirty="0"/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A7B61705-5782-625B-AFA9-CECE1EDBB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r>
              <a:rPr lang="pt-BR" sz="1500" b="0" i="0" dirty="0">
                <a:effectLst/>
                <a:latin typeface="rawline"/>
              </a:rPr>
              <a:t>Em 2023 há expansão a geração de energia em </a:t>
            </a:r>
            <a:r>
              <a:rPr lang="pt-BR" sz="2000" b="1" i="0" dirty="0">
                <a:effectLst/>
                <a:latin typeface="rawline"/>
              </a:rPr>
              <a:t>10,3 gigawatts (GW)</a:t>
            </a:r>
          </a:p>
          <a:p>
            <a:r>
              <a:rPr lang="pt-BR" sz="1500" b="0" i="0" dirty="0">
                <a:effectLst/>
                <a:latin typeface="rawline"/>
              </a:rPr>
              <a:t>A marca ultrapassa o recorde anterior, de </a:t>
            </a:r>
            <a:r>
              <a:rPr lang="pt-BR" sz="2000" b="1" i="0" dirty="0">
                <a:effectLst/>
                <a:latin typeface="rawline"/>
              </a:rPr>
              <a:t>9,5 GW,</a:t>
            </a:r>
            <a:r>
              <a:rPr lang="pt-BR" sz="1500" b="0" i="0" dirty="0">
                <a:effectLst/>
                <a:latin typeface="rawline"/>
              </a:rPr>
              <a:t> medido em 2016. </a:t>
            </a:r>
          </a:p>
          <a:p>
            <a:pPr fontAlgn="base"/>
            <a:r>
              <a:rPr lang="pt-BR" sz="1500" b="0" i="0" dirty="0">
                <a:effectLst/>
                <a:latin typeface="rawline"/>
              </a:rPr>
              <a:t>Ao total, </a:t>
            </a:r>
            <a:r>
              <a:rPr lang="pt-BR" sz="2000" b="1" i="0" dirty="0">
                <a:effectLst/>
                <a:latin typeface="rawline"/>
              </a:rPr>
              <a:t>291 usinas</a:t>
            </a:r>
            <a:r>
              <a:rPr lang="pt-BR" sz="1500" b="0" i="0" dirty="0">
                <a:effectLst/>
                <a:latin typeface="rawline"/>
              </a:rPr>
              <a:t> entraram em funcionamento no ano de 2023.</a:t>
            </a:r>
          </a:p>
          <a:p>
            <a:pPr fontAlgn="base"/>
            <a:r>
              <a:rPr lang="pt-BR" sz="2000" b="1" i="0" dirty="0">
                <a:effectLst/>
                <a:latin typeface="rawline"/>
              </a:rPr>
              <a:t>140 eólicas</a:t>
            </a:r>
            <a:r>
              <a:rPr lang="pt-BR" sz="1500" b="0" i="0" dirty="0">
                <a:effectLst/>
                <a:latin typeface="rawline"/>
              </a:rPr>
              <a:t>, que produziram 4.919,0 MW</a:t>
            </a:r>
          </a:p>
          <a:p>
            <a:pPr fontAlgn="base"/>
            <a:r>
              <a:rPr lang="pt-BR" sz="1500" b="0" i="0" dirty="0">
                <a:effectLst/>
                <a:latin typeface="rawline"/>
              </a:rPr>
              <a:t> </a:t>
            </a:r>
            <a:r>
              <a:rPr lang="pt-BR" sz="2000" b="1" i="0" dirty="0">
                <a:effectLst/>
                <a:latin typeface="rawline"/>
              </a:rPr>
              <a:t>104 novas usinas solares</a:t>
            </a:r>
            <a:r>
              <a:rPr lang="pt-BR" sz="1500" b="0" i="0" dirty="0">
                <a:effectLst/>
                <a:latin typeface="rawline"/>
              </a:rPr>
              <a:t> fotovoltaicas, que geraram 4.070,9 MW.</a:t>
            </a:r>
          </a:p>
          <a:p>
            <a:pPr fontAlgn="base"/>
            <a:r>
              <a:rPr lang="pt-BR" sz="1500" b="0" i="0" dirty="0">
                <a:effectLst/>
                <a:latin typeface="rawline"/>
              </a:rPr>
              <a:t> </a:t>
            </a:r>
            <a:r>
              <a:rPr lang="pt-BR" sz="2000" b="1" i="0" dirty="0">
                <a:effectLst/>
                <a:latin typeface="rawline"/>
              </a:rPr>
              <a:t>Além </a:t>
            </a:r>
            <a:r>
              <a:rPr lang="pt-BR" sz="1500" b="0" i="0" dirty="0">
                <a:effectLst/>
                <a:latin typeface="rawline"/>
              </a:rPr>
              <a:t>destas, </a:t>
            </a:r>
            <a:r>
              <a:rPr lang="pt-BR" sz="1500" b="1" i="0" dirty="0">
                <a:effectLst/>
                <a:latin typeface="rawline"/>
              </a:rPr>
              <a:t>33</a:t>
            </a:r>
            <a:r>
              <a:rPr lang="pt-BR" sz="1500" b="0" i="0" dirty="0">
                <a:effectLst/>
                <a:latin typeface="rawline"/>
              </a:rPr>
              <a:t> termelétricas, </a:t>
            </a:r>
            <a:r>
              <a:rPr lang="pt-BR" sz="1500" b="1" i="0" dirty="0">
                <a:effectLst/>
                <a:latin typeface="rawline"/>
              </a:rPr>
              <a:t>11</a:t>
            </a:r>
            <a:r>
              <a:rPr lang="pt-BR" sz="1500" b="0" i="0" dirty="0">
                <a:effectLst/>
                <a:latin typeface="rawline"/>
              </a:rPr>
              <a:t> pequenas hidrelétricas e </a:t>
            </a:r>
            <a:r>
              <a:rPr lang="pt-BR" sz="1500" b="1" i="0" dirty="0">
                <a:effectLst/>
                <a:latin typeface="rawline"/>
              </a:rPr>
              <a:t>3 </a:t>
            </a:r>
            <a:r>
              <a:rPr lang="pt-BR" sz="1500" b="0" i="0" dirty="0">
                <a:effectLst/>
                <a:latin typeface="rawline"/>
              </a:rPr>
              <a:t>centrais geradoras hidrelétricas.</a:t>
            </a:r>
          </a:p>
          <a:p>
            <a:pPr fontAlgn="base"/>
            <a:r>
              <a:rPr lang="pt-BR" sz="1500" b="0" i="0" dirty="0">
                <a:effectLst/>
                <a:latin typeface="rawline"/>
              </a:rPr>
              <a:t>As novas usinas estão localizadas em 19 estados brasileiros com destaque para a </a:t>
            </a:r>
            <a:r>
              <a:rPr lang="pt-BR" sz="2000" b="1" i="0" dirty="0">
                <a:effectLst/>
                <a:latin typeface="rawline"/>
              </a:rPr>
              <a:t>Bahia</a:t>
            </a:r>
            <a:r>
              <a:rPr lang="pt-BR" sz="1500" b="0" i="0" dirty="0">
                <a:effectLst/>
                <a:latin typeface="rawline"/>
              </a:rPr>
              <a:t>,( 2.614,7 MW); </a:t>
            </a:r>
            <a:r>
              <a:rPr lang="pt-BR" sz="2000" b="1" i="0" dirty="0">
                <a:effectLst/>
                <a:latin typeface="rawline"/>
              </a:rPr>
              <a:t>Rio Grande do Norte</a:t>
            </a:r>
            <a:r>
              <a:rPr lang="pt-BR" sz="1500" b="0" i="0" dirty="0">
                <a:effectLst/>
                <a:latin typeface="rawline"/>
              </a:rPr>
              <a:t>, (2.278,5 MW) e </a:t>
            </a:r>
            <a:r>
              <a:rPr lang="pt-BR" sz="2000" b="1" i="0" dirty="0">
                <a:effectLst/>
                <a:latin typeface="rawline"/>
              </a:rPr>
              <a:t>Minas Gerais</a:t>
            </a:r>
            <a:r>
              <a:rPr lang="pt-BR" sz="1500" b="0" i="0" dirty="0">
                <a:effectLst/>
                <a:latin typeface="rawline"/>
              </a:rPr>
              <a:t>, (2.025,7 MW).</a:t>
            </a:r>
          </a:p>
        </p:txBody>
      </p:sp>
      <p:pic>
        <p:nvPicPr>
          <p:cNvPr id="7" name="Picture 4" descr="Lâmpada em tela de fundo amarela com cabo e feixes de luz traçados">
            <a:extLst>
              <a:ext uri="{FF2B5EF4-FFF2-40B4-BE49-F238E27FC236}">
                <a16:creationId xmlns:a16="http://schemas.microsoft.com/office/drawing/2014/main" id="{A36D06CE-FAA5-0102-79A8-060F92DD6D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543" r="6692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992512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3173FD-CD64-6A73-D3BA-1109B7E1B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 </a:t>
            </a:r>
            <a:r>
              <a:rPr lang="en-US" sz="6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matriz</a:t>
            </a:r>
            <a:r>
              <a:rPr lang="en-US" sz="6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energética</a:t>
            </a:r>
            <a:r>
              <a:rPr lang="en-US" sz="6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do </a:t>
            </a:r>
            <a:r>
              <a:rPr lang="en-US" sz="6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Brasil</a:t>
            </a:r>
            <a:r>
              <a:rPr lang="en-US" sz="6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em</a:t>
            </a:r>
            <a:r>
              <a:rPr lang="en-US" sz="6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2023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5680392-A226-8373-0110-EBB61EDD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882" y="4631161"/>
            <a:ext cx="3571810" cy="155932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Quadro do mapa de Bi da ANEEL</a:t>
            </a:r>
          </a:p>
        </p:txBody>
      </p:sp>
      <p:pic>
        <p:nvPicPr>
          <p:cNvPr id="7" name="Imagem 6" descr="Interface gráfica do usuário, Aplicativo, Site&#10;&#10;Descrição gerada automaticamente">
            <a:extLst>
              <a:ext uri="{FF2B5EF4-FFF2-40B4-BE49-F238E27FC236}">
                <a16:creationId xmlns:a16="http://schemas.microsoft.com/office/drawing/2014/main" id="{5EB57BC9-3042-78D7-71B3-8744F1878F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49" t="28571" r="2740" b="37354"/>
          <a:stretch/>
        </p:blipFill>
        <p:spPr>
          <a:xfrm>
            <a:off x="4654296" y="733682"/>
            <a:ext cx="7214616" cy="5363205"/>
          </a:xfrm>
          <a:prstGeom prst="rect">
            <a:avLst/>
          </a:prstGeom>
        </p:spPr>
      </p:pic>
      <p:graphicFrame>
        <p:nvGraphicFramePr>
          <p:cNvPr id="11" name="Tabela 10">
            <a:extLst>
              <a:ext uri="{FF2B5EF4-FFF2-40B4-BE49-F238E27FC236}">
                <a16:creationId xmlns:a16="http://schemas.microsoft.com/office/drawing/2014/main" id="{324E03BD-7A7F-8930-E316-087DD9DC27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8196885"/>
              </p:ext>
            </p:extLst>
          </p:nvPr>
        </p:nvGraphicFramePr>
        <p:xfrm>
          <a:off x="6197601" y="1883953"/>
          <a:ext cx="2119086" cy="3628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399">
                  <a:extLst>
                    <a:ext uri="{9D8B030D-6E8A-4147-A177-3AD203B41FA5}">
                      <a16:colId xmlns:a16="http://schemas.microsoft.com/office/drawing/2014/main" val="1043238698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612027914"/>
                    </a:ext>
                  </a:extLst>
                </a:gridCol>
                <a:gridCol w="696687">
                  <a:extLst>
                    <a:ext uri="{9D8B030D-6E8A-4147-A177-3AD203B41FA5}">
                      <a16:colId xmlns:a16="http://schemas.microsoft.com/office/drawing/2014/main" val="2742765733"/>
                    </a:ext>
                  </a:extLst>
                </a:gridCol>
              </a:tblGrid>
              <a:tr h="362856">
                <a:tc>
                  <a:txBody>
                    <a:bodyPr/>
                    <a:lstStyle/>
                    <a:p>
                      <a:r>
                        <a:rPr lang="pt-BR" sz="1200" dirty="0"/>
                        <a:t>Biomassa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638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8,46%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0590699"/>
                  </a:ext>
                </a:extLst>
              </a:tr>
            </a:tbl>
          </a:graphicData>
        </a:graphic>
      </p:graphicFrame>
      <p:graphicFrame>
        <p:nvGraphicFramePr>
          <p:cNvPr id="15" name="Tabela 14">
            <a:extLst>
              <a:ext uri="{FF2B5EF4-FFF2-40B4-BE49-F238E27FC236}">
                <a16:creationId xmlns:a16="http://schemas.microsoft.com/office/drawing/2014/main" id="{1409FD13-FB61-DE2B-4D30-5D2A768443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7570555"/>
              </p:ext>
            </p:extLst>
          </p:nvPr>
        </p:nvGraphicFramePr>
        <p:xfrm>
          <a:off x="6197601" y="2653225"/>
          <a:ext cx="2119086" cy="3628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7656">
                  <a:extLst>
                    <a:ext uri="{9D8B030D-6E8A-4147-A177-3AD203B41FA5}">
                      <a16:colId xmlns:a16="http://schemas.microsoft.com/office/drawing/2014/main" val="1043238698"/>
                    </a:ext>
                  </a:extLst>
                </a:gridCol>
                <a:gridCol w="667657">
                  <a:extLst>
                    <a:ext uri="{9D8B030D-6E8A-4147-A177-3AD203B41FA5}">
                      <a16:colId xmlns:a16="http://schemas.microsoft.com/office/drawing/2014/main" val="2612027914"/>
                    </a:ext>
                  </a:extLst>
                </a:gridCol>
                <a:gridCol w="783773">
                  <a:extLst>
                    <a:ext uri="{9D8B030D-6E8A-4147-A177-3AD203B41FA5}">
                      <a16:colId xmlns:a16="http://schemas.microsoft.com/office/drawing/2014/main" val="2742765733"/>
                    </a:ext>
                  </a:extLst>
                </a:gridCol>
              </a:tblGrid>
              <a:tr h="362856">
                <a:tc>
                  <a:txBody>
                    <a:bodyPr/>
                    <a:lstStyle/>
                    <a:p>
                      <a:r>
                        <a:rPr lang="pt-BR" sz="1200" dirty="0"/>
                        <a:t>Hídrica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1330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55,40%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0590699"/>
                  </a:ext>
                </a:extLst>
              </a:tr>
            </a:tbl>
          </a:graphicData>
        </a:graphic>
      </p:graphicFrame>
      <p:graphicFrame>
        <p:nvGraphicFramePr>
          <p:cNvPr id="16" name="Tabela 15">
            <a:extLst>
              <a:ext uri="{FF2B5EF4-FFF2-40B4-BE49-F238E27FC236}">
                <a16:creationId xmlns:a16="http://schemas.microsoft.com/office/drawing/2014/main" id="{B44D4DDF-7E9C-5D09-B22D-7BAF5464D3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3822605"/>
              </p:ext>
            </p:extLst>
          </p:nvPr>
        </p:nvGraphicFramePr>
        <p:xfrm>
          <a:off x="6142518" y="3430411"/>
          <a:ext cx="2119086" cy="3628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1139">
                  <a:extLst>
                    <a:ext uri="{9D8B030D-6E8A-4147-A177-3AD203B41FA5}">
                      <a16:colId xmlns:a16="http://schemas.microsoft.com/office/drawing/2014/main" val="1043238698"/>
                    </a:ext>
                  </a:extLst>
                </a:gridCol>
                <a:gridCol w="801260">
                  <a:extLst>
                    <a:ext uri="{9D8B030D-6E8A-4147-A177-3AD203B41FA5}">
                      <a16:colId xmlns:a16="http://schemas.microsoft.com/office/drawing/2014/main" val="2612027914"/>
                    </a:ext>
                  </a:extLst>
                </a:gridCol>
                <a:gridCol w="696687">
                  <a:extLst>
                    <a:ext uri="{9D8B030D-6E8A-4147-A177-3AD203B41FA5}">
                      <a16:colId xmlns:a16="http://schemas.microsoft.com/office/drawing/2014/main" val="2742765733"/>
                    </a:ext>
                  </a:extLst>
                </a:gridCol>
              </a:tblGrid>
              <a:tr h="362856">
                <a:tc>
                  <a:txBody>
                    <a:bodyPr/>
                    <a:lstStyle/>
                    <a:p>
                      <a:r>
                        <a:rPr lang="pt-BR" sz="1200" dirty="0"/>
                        <a:t>Solar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18.000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5,79%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0590699"/>
                  </a:ext>
                </a:extLst>
              </a:tr>
            </a:tbl>
          </a:graphicData>
        </a:graphic>
      </p:graphicFrame>
      <p:graphicFrame>
        <p:nvGraphicFramePr>
          <p:cNvPr id="17" name="Tabela 16">
            <a:extLst>
              <a:ext uri="{FF2B5EF4-FFF2-40B4-BE49-F238E27FC236}">
                <a16:creationId xmlns:a16="http://schemas.microsoft.com/office/drawing/2014/main" id="{6BB9FCC0-AA67-AC27-2D5A-BFD22A3D66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9932401"/>
              </p:ext>
            </p:extLst>
          </p:nvPr>
        </p:nvGraphicFramePr>
        <p:xfrm>
          <a:off x="6142518" y="4248335"/>
          <a:ext cx="2119086" cy="3628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3711">
                  <a:extLst>
                    <a:ext uri="{9D8B030D-6E8A-4147-A177-3AD203B41FA5}">
                      <a16:colId xmlns:a16="http://schemas.microsoft.com/office/drawing/2014/main" val="1043238698"/>
                    </a:ext>
                  </a:extLst>
                </a:gridCol>
                <a:gridCol w="728688">
                  <a:extLst>
                    <a:ext uri="{9D8B030D-6E8A-4147-A177-3AD203B41FA5}">
                      <a16:colId xmlns:a16="http://schemas.microsoft.com/office/drawing/2014/main" val="2612027914"/>
                    </a:ext>
                  </a:extLst>
                </a:gridCol>
                <a:gridCol w="696687">
                  <a:extLst>
                    <a:ext uri="{9D8B030D-6E8A-4147-A177-3AD203B41FA5}">
                      <a16:colId xmlns:a16="http://schemas.microsoft.com/office/drawing/2014/main" val="2742765733"/>
                    </a:ext>
                  </a:extLst>
                </a:gridCol>
              </a:tblGrid>
              <a:tr h="362856">
                <a:tc>
                  <a:txBody>
                    <a:bodyPr/>
                    <a:lstStyle/>
                    <a:p>
                      <a:r>
                        <a:rPr lang="pt-BR" sz="1200" dirty="0"/>
                        <a:t>Eólica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1008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8,46%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0590699"/>
                  </a:ext>
                </a:extLst>
              </a:tr>
            </a:tbl>
          </a:graphicData>
        </a:graphic>
      </p:graphicFrame>
      <p:graphicFrame>
        <p:nvGraphicFramePr>
          <p:cNvPr id="18" name="Tabela 17">
            <a:extLst>
              <a:ext uri="{FF2B5EF4-FFF2-40B4-BE49-F238E27FC236}">
                <a16:creationId xmlns:a16="http://schemas.microsoft.com/office/drawing/2014/main" id="{C770B9FD-5936-F7EF-B45F-AEADF73F47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3449886"/>
              </p:ext>
            </p:extLst>
          </p:nvPr>
        </p:nvGraphicFramePr>
        <p:xfrm>
          <a:off x="6142518" y="5076996"/>
          <a:ext cx="2119086" cy="3338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5253">
                  <a:extLst>
                    <a:ext uri="{9D8B030D-6E8A-4147-A177-3AD203B41FA5}">
                      <a16:colId xmlns:a16="http://schemas.microsoft.com/office/drawing/2014/main" val="1043238698"/>
                    </a:ext>
                  </a:extLst>
                </a:gridCol>
                <a:gridCol w="348343">
                  <a:extLst>
                    <a:ext uri="{9D8B030D-6E8A-4147-A177-3AD203B41FA5}">
                      <a16:colId xmlns:a16="http://schemas.microsoft.com/office/drawing/2014/main" val="2612027914"/>
                    </a:ext>
                  </a:extLst>
                </a:gridCol>
                <a:gridCol w="525490">
                  <a:extLst>
                    <a:ext uri="{9D8B030D-6E8A-4147-A177-3AD203B41FA5}">
                      <a16:colId xmlns:a16="http://schemas.microsoft.com/office/drawing/2014/main" val="2742765733"/>
                    </a:ext>
                  </a:extLst>
                </a:gridCol>
              </a:tblGrid>
              <a:tr h="333828">
                <a:tc>
                  <a:txBody>
                    <a:bodyPr/>
                    <a:lstStyle/>
                    <a:p>
                      <a:r>
                        <a:rPr lang="pt-BR" sz="1200" dirty="0" err="1"/>
                        <a:t>Undi</a:t>
                      </a:r>
                      <a:r>
                        <a:rPr lang="pt-BR" sz="1200" dirty="0"/>
                        <a:t>-elétrica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0590699"/>
                  </a:ext>
                </a:extLst>
              </a:tr>
            </a:tbl>
          </a:graphicData>
        </a:graphic>
      </p:graphicFrame>
      <p:graphicFrame>
        <p:nvGraphicFramePr>
          <p:cNvPr id="19" name="Tabela 18">
            <a:extLst>
              <a:ext uri="{FF2B5EF4-FFF2-40B4-BE49-F238E27FC236}">
                <a16:creationId xmlns:a16="http://schemas.microsoft.com/office/drawing/2014/main" id="{BD7EC347-EA95-4C23-9125-A4C26D1C23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8405452"/>
              </p:ext>
            </p:extLst>
          </p:nvPr>
        </p:nvGraphicFramePr>
        <p:xfrm>
          <a:off x="9749826" y="4631161"/>
          <a:ext cx="2119086" cy="3628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399">
                  <a:extLst>
                    <a:ext uri="{9D8B030D-6E8A-4147-A177-3AD203B41FA5}">
                      <a16:colId xmlns:a16="http://schemas.microsoft.com/office/drawing/2014/main" val="1043238698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612027914"/>
                    </a:ext>
                  </a:extLst>
                </a:gridCol>
                <a:gridCol w="696687">
                  <a:extLst>
                    <a:ext uri="{9D8B030D-6E8A-4147-A177-3AD203B41FA5}">
                      <a16:colId xmlns:a16="http://schemas.microsoft.com/office/drawing/2014/main" val="2742765733"/>
                    </a:ext>
                  </a:extLst>
                </a:gridCol>
              </a:tblGrid>
              <a:tr h="362856">
                <a:tc>
                  <a:txBody>
                    <a:bodyPr/>
                    <a:lstStyle/>
                    <a:p>
                      <a:r>
                        <a:rPr lang="pt-BR" sz="1200" dirty="0"/>
                        <a:t>Nuclear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0590699"/>
                  </a:ext>
                </a:extLst>
              </a:tr>
            </a:tbl>
          </a:graphicData>
        </a:graphic>
      </p:graphicFrame>
      <p:graphicFrame>
        <p:nvGraphicFramePr>
          <p:cNvPr id="20" name="Tabela 19">
            <a:extLst>
              <a:ext uri="{FF2B5EF4-FFF2-40B4-BE49-F238E27FC236}">
                <a16:creationId xmlns:a16="http://schemas.microsoft.com/office/drawing/2014/main" id="{F34811AF-2E45-FB8B-8D74-7891357DDD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9688227"/>
              </p:ext>
            </p:extLst>
          </p:nvPr>
        </p:nvGraphicFramePr>
        <p:xfrm>
          <a:off x="9749826" y="3753834"/>
          <a:ext cx="2119086" cy="3875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399">
                  <a:extLst>
                    <a:ext uri="{9D8B030D-6E8A-4147-A177-3AD203B41FA5}">
                      <a16:colId xmlns:a16="http://schemas.microsoft.com/office/drawing/2014/main" val="1043238698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612027914"/>
                    </a:ext>
                  </a:extLst>
                </a:gridCol>
                <a:gridCol w="696687">
                  <a:extLst>
                    <a:ext uri="{9D8B030D-6E8A-4147-A177-3AD203B41FA5}">
                      <a16:colId xmlns:a16="http://schemas.microsoft.com/office/drawing/2014/main" val="2742765733"/>
                    </a:ext>
                  </a:extLst>
                </a:gridCol>
              </a:tblGrid>
              <a:tr h="387533">
                <a:tc>
                  <a:txBody>
                    <a:bodyPr/>
                    <a:lstStyle/>
                    <a:p>
                      <a:r>
                        <a:rPr lang="pt-BR" sz="1200" dirty="0"/>
                        <a:t>Carvão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1,75%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0590699"/>
                  </a:ext>
                </a:extLst>
              </a:tr>
            </a:tbl>
          </a:graphicData>
        </a:graphic>
      </p:graphicFrame>
      <p:graphicFrame>
        <p:nvGraphicFramePr>
          <p:cNvPr id="21" name="Tabela 20">
            <a:extLst>
              <a:ext uri="{FF2B5EF4-FFF2-40B4-BE49-F238E27FC236}">
                <a16:creationId xmlns:a16="http://schemas.microsoft.com/office/drawing/2014/main" id="{31699FF4-E438-EBBC-AF0E-5C824904B2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3081942"/>
              </p:ext>
            </p:extLst>
          </p:nvPr>
        </p:nvGraphicFramePr>
        <p:xfrm>
          <a:off x="9749826" y="2979781"/>
          <a:ext cx="2119086" cy="3628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399">
                  <a:extLst>
                    <a:ext uri="{9D8B030D-6E8A-4147-A177-3AD203B41FA5}">
                      <a16:colId xmlns:a16="http://schemas.microsoft.com/office/drawing/2014/main" val="1043238698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612027914"/>
                    </a:ext>
                  </a:extLst>
                </a:gridCol>
                <a:gridCol w="696687">
                  <a:extLst>
                    <a:ext uri="{9D8B030D-6E8A-4147-A177-3AD203B41FA5}">
                      <a16:colId xmlns:a16="http://schemas.microsoft.com/office/drawing/2014/main" val="2742765733"/>
                    </a:ext>
                  </a:extLst>
                </a:gridCol>
              </a:tblGrid>
              <a:tr h="362856">
                <a:tc>
                  <a:txBody>
                    <a:bodyPr/>
                    <a:lstStyle/>
                    <a:p>
                      <a:r>
                        <a:rPr lang="pt-BR" sz="1200" dirty="0"/>
                        <a:t>Gás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182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9,05%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0590699"/>
                  </a:ext>
                </a:extLst>
              </a:tr>
            </a:tbl>
          </a:graphicData>
        </a:graphic>
      </p:graphicFrame>
      <p:graphicFrame>
        <p:nvGraphicFramePr>
          <p:cNvPr id="22" name="Tabela 21">
            <a:extLst>
              <a:ext uri="{FF2B5EF4-FFF2-40B4-BE49-F238E27FC236}">
                <a16:creationId xmlns:a16="http://schemas.microsoft.com/office/drawing/2014/main" id="{DA47A1FC-A1D3-6944-0840-7F3E3D7945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2085753"/>
              </p:ext>
            </p:extLst>
          </p:nvPr>
        </p:nvGraphicFramePr>
        <p:xfrm>
          <a:off x="9740268" y="2188753"/>
          <a:ext cx="2119086" cy="3628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2589">
                  <a:extLst>
                    <a:ext uri="{9D8B030D-6E8A-4147-A177-3AD203B41FA5}">
                      <a16:colId xmlns:a16="http://schemas.microsoft.com/office/drawing/2014/main" val="1043238698"/>
                    </a:ext>
                  </a:extLst>
                </a:gridCol>
                <a:gridCol w="639810">
                  <a:extLst>
                    <a:ext uri="{9D8B030D-6E8A-4147-A177-3AD203B41FA5}">
                      <a16:colId xmlns:a16="http://schemas.microsoft.com/office/drawing/2014/main" val="2612027914"/>
                    </a:ext>
                  </a:extLst>
                </a:gridCol>
                <a:gridCol w="696687">
                  <a:extLst>
                    <a:ext uri="{9D8B030D-6E8A-4147-A177-3AD203B41FA5}">
                      <a16:colId xmlns:a16="http://schemas.microsoft.com/office/drawing/2014/main" val="2742765733"/>
                    </a:ext>
                  </a:extLst>
                </a:gridCol>
              </a:tblGrid>
              <a:tr h="362856">
                <a:tc>
                  <a:txBody>
                    <a:bodyPr/>
                    <a:lstStyle/>
                    <a:p>
                      <a:r>
                        <a:rPr lang="pt-BR" sz="1200" dirty="0"/>
                        <a:t>Petróleo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2197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4,09%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05906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2710262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6">
            <a:extLst>
              <a:ext uri="{FF2B5EF4-FFF2-40B4-BE49-F238E27FC236}">
                <a16:creationId xmlns:a16="http://schemas.microsoft.com/office/drawing/2014/main" id="{8930EBA3-4D2E-42E8-B828-834555328D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Arc 18">
            <a:extLst>
              <a:ext uri="{FF2B5EF4-FFF2-40B4-BE49-F238E27FC236}">
                <a16:creationId xmlns:a16="http://schemas.microsoft.com/office/drawing/2014/main" id="{E58B2195-5055-402F-A3E7-53FF0E498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5836" y="775849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73173FD-CD64-6A73-D3BA-1109B7E1B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2" y="957715"/>
            <a:ext cx="5130798" cy="275041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 </a:t>
            </a:r>
            <a:r>
              <a:rPr lang="en-US" sz="6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matriz</a:t>
            </a: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energética</a:t>
            </a: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do </a:t>
            </a:r>
            <a:r>
              <a:rPr lang="en-US" sz="6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Brasil</a:t>
            </a: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em </a:t>
            </a:r>
            <a:r>
              <a:rPr lang="en-US" sz="6000" b="1" kern="1200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2013</a:t>
            </a:r>
          </a:p>
        </p:txBody>
      </p:sp>
      <p:sp>
        <p:nvSpPr>
          <p:cNvPr id="24" name="Oval 20">
            <a:extLst>
              <a:ext uri="{FF2B5EF4-FFF2-40B4-BE49-F238E27FC236}">
                <a16:creationId xmlns:a16="http://schemas.microsoft.com/office/drawing/2014/main" id="{528AA953-F4F9-4DC5-97C7-491F4AF937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97079" y="5607717"/>
            <a:ext cx="513442" cy="49951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5680392-A226-8373-0110-EBB61EDD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7732" y="3800209"/>
            <a:ext cx="5130798" cy="230702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endParaRPr lang="en-US" sz="2400" dirty="0"/>
          </a:p>
          <a:p>
            <a:pPr marL="0" indent="0" algn="r">
              <a:buNone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MME, 2024</a:t>
            </a:r>
          </a:p>
        </p:txBody>
      </p:sp>
      <p:graphicFrame>
        <p:nvGraphicFramePr>
          <p:cNvPr id="12" name="Tabela 11">
            <a:extLst>
              <a:ext uri="{FF2B5EF4-FFF2-40B4-BE49-F238E27FC236}">
                <a16:creationId xmlns:a16="http://schemas.microsoft.com/office/drawing/2014/main" id="{F46FC56F-C765-AB54-000A-17F70ABA32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2386411"/>
              </p:ext>
            </p:extLst>
          </p:nvPr>
        </p:nvGraphicFramePr>
        <p:xfrm>
          <a:off x="1090465" y="1702308"/>
          <a:ext cx="3669454" cy="3453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7410">
                  <a:extLst>
                    <a:ext uri="{9D8B030D-6E8A-4147-A177-3AD203B41FA5}">
                      <a16:colId xmlns:a16="http://schemas.microsoft.com/office/drawing/2014/main" val="420069050"/>
                    </a:ext>
                  </a:extLst>
                </a:gridCol>
                <a:gridCol w="1532044">
                  <a:extLst>
                    <a:ext uri="{9D8B030D-6E8A-4147-A177-3AD203B41FA5}">
                      <a16:colId xmlns:a16="http://schemas.microsoft.com/office/drawing/2014/main" val="3024392945"/>
                    </a:ext>
                  </a:extLst>
                </a:gridCol>
              </a:tblGrid>
              <a:tr h="737616">
                <a:tc>
                  <a:txBody>
                    <a:bodyPr/>
                    <a:lstStyle/>
                    <a:p>
                      <a:r>
                        <a:rPr lang="pt-BR" sz="3300" dirty="0"/>
                        <a:t>Hídrica </a:t>
                      </a:r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r>
                        <a:rPr lang="pt-BR" sz="3300" dirty="0"/>
                        <a:t>75%</a:t>
                      </a:r>
                    </a:p>
                  </a:txBody>
                  <a:tcPr marL="167640" marR="167640" marT="83820" marB="83820"/>
                </a:tc>
                <a:extLst>
                  <a:ext uri="{0D108BD9-81ED-4DB2-BD59-A6C34878D82A}">
                    <a16:rowId xmlns:a16="http://schemas.microsoft.com/office/drawing/2014/main" val="1236817025"/>
                  </a:ext>
                </a:extLst>
              </a:tr>
              <a:tr h="737616">
                <a:tc>
                  <a:txBody>
                    <a:bodyPr/>
                    <a:lstStyle/>
                    <a:p>
                      <a:r>
                        <a:rPr lang="pt-BR" sz="3300" dirty="0"/>
                        <a:t>Petróleo</a:t>
                      </a:r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r>
                        <a:rPr lang="pt-BR" sz="3300" dirty="0"/>
                        <a:t>3,3%</a:t>
                      </a:r>
                    </a:p>
                  </a:txBody>
                  <a:tcPr marL="167640" marR="167640" marT="83820" marB="83820"/>
                </a:tc>
                <a:extLst>
                  <a:ext uri="{0D108BD9-81ED-4DB2-BD59-A6C34878D82A}">
                    <a16:rowId xmlns:a16="http://schemas.microsoft.com/office/drawing/2014/main" val="1656888427"/>
                  </a:ext>
                </a:extLst>
              </a:tr>
              <a:tr h="1240536">
                <a:tc>
                  <a:txBody>
                    <a:bodyPr/>
                    <a:lstStyle/>
                    <a:p>
                      <a:r>
                        <a:rPr lang="pt-BR" sz="3300"/>
                        <a:t>Gás Natural </a:t>
                      </a:r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r>
                        <a:rPr lang="pt-BR" sz="3300"/>
                        <a:t>7,9%</a:t>
                      </a:r>
                    </a:p>
                  </a:txBody>
                  <a:tcPr marL="167640" marR="167640" marT="83820" marB="83820"/>
                </a:tc>
                <a:extLst>
                  <a:ext uri="{0D108BD9-81ED-4DB2-BD59-A6C34878D82A}">
                    <a16:rowId xmlns:a16="http://schemas.microsoft.com/office/drawing/2014/main" val="3513780052"/>
                  </a:ext>
                </a:extLst>
              </a:tr>
              <a:tr h="737616">
                <a:tc>
                  <a:txBody>
                    <a:bodyPr/>
                    <a:lstStyle/>
                    <a:p>
                      <a:r>
                        <a:rPr lang="pt-BR" sz="3300"/>
                        <a:t>Nuclear</a:t>
                      </a:r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r>
                        <a:rPr lang="pt-BR" sz="3300" dirty="0"/>
                        <a:t>2,7%</a:t>
                      </a:r>
                    </a:p>
                  </a:txBody>
                  <a:tcPr marL="167640" marR="167640" marT="83820" marB="83820"/>
                </a:tc>
                <a:extLst>
                  <a:ext uri="{0D108BD9-81ED-4DB2-BD59-A6C34878D82A}">
                    <a16:rowId xmlns:a16="http://schemas.microsoft.com/office/drawing/2014/main" val="12738002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524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DD7964-62BA-FABF-ACD6-5F0F4F986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pt-BR" sz="3400"/>
              <a:t>Nosso trilema da sustentabilidade energética  </a:t>
            </a:r>
          </a:p>
        </p:txBody>
      </p:sp>
      <p:sp>
        <p:nvSpPr>
          <p:cNvPr id="2054" name="Content Placeholder 2053">
            <a:extLst>
              <a:ext uri="{FF2B5EF4-FFF2-40B4-BE49-F238E27FC236}">
                <a16:creationId xmlns:a16="http://schemas.microsoft.com/office/drawing/2014/main" id="{6F00F5C0-5736-40FA-A9EA-CC411009E9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1646" y="2892226"/>
            <a:ext cx="3429000" cy="341071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200" dirty="0"/>
              <a:t>       </a:t>
            </a:r>
            <a:r>
              <a:rPr lang="en-US" sz="2200" dirty="0" err="1"/>
              <a:t>sustentabilidade</a:t>
            </a: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/>
              <a:t>       </a:t>
            </a:r>
            <a:r>
              <a:rPr lang="en-US" sz="2200" dirty="0" err="1"/>
              <a:t>equidade</a:t>
            </a:r>
            <a:r>
              <a:rPr lang="en-US" sz="2200" dirty="0"/>
              <a:t> </a:t>
            </a:r>
          </a:p>
        </p:txBody>
      </p:sp>
      <p:pic>
        <p:nvPicPr>
          <p:cNvPr id="2050" name="Picture 2" descr="El trilema energético | Combu Gese">
            <a:extLst>
              <a:ext uri="{FF2B5EF4-FFF2-40B4-BE49-F238E27FC236}">
                <a16:creationId xmlns:a16="http://schemas.microsoft.com/office/drawing/2014/main" id="{29D4D401-8FA9-D5A5-4CCA-A6669C03DA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8" b="-2"/>
          <a:stretch/>
        </p:blipFill>
        <p:spPr bwMode="auto">
          <a:xfrm>
            <a:off x="4968860" y="640080"/>
            <a:ext cx="6274592" cy="557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áfico 8" descr="Selo deixar de seguir com preenchimento sólido">
            <a:extLst>
              <a:ext uri="{FF2B5EF4-FFF2-40B4-BE49-F238E27FC236}">
                <a16:creationId xmlns:a16="http://schemas.microsoft.com/office/drawing/2014/main" id="{CDE70D0F-0948-69E4-6317-FBD9D512D9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3278" y="3515136"/>
            <a:ext cx="763771" cy="763771"/>
          </a:xfrm>
          <a:prstGeom prst="rect">
            <a:avLst/>
          </a:prstGeom>
        </p:spPr>
      </p:pic>
      <p:pic>
        <p:nvPicPr>
          <p:cNvPr id="11" name="Gráfico 10" descr="Selo seguir com preenchimento sólido">
            <a:extLst>
              <a:ext uri="{FF2B5EF4-FFF2-40B4-BE49-F238E27FC236}">
                <a16:creationId xmlns:a16="http://schemas.microsoft.com/office/drawing/2014/main" id="{F27E02A5-6CA0-317D-2160-25D7E6D9AB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0936" y="2720502"/>
            <a:ext cx="763771" cy="76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056666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5E5808-DD65-2524-185F-723B42D7E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058" y="628725"/>
            <a:ext cx="3959634" cy="1766458"/>
          </a:xfrm>
        </p:spPr>
        <p:txBody>
          <a:bodyPr anchor="t">
            <a:normAutofit fontScale="90000"/>
          </a:bodyPr>
          <a:lstStyle/>
          <a:p>
            <a:r>
              <a:rPr lang="pt-BR" sz="3200" b="1" dirty="0"/>
              <a:t>Com a equidade social comprometida no nosso trilema da energia, a equidade é o desafio. </a:t>
            </a:r>
          </a:p>
        </p:txBody>
      </p:sp>
      <p:pic>
        <p:nvPicPr>
          <p:cNvPr id="5" name="Imagem 4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D8665E83-9C34-201D-7F28-BF079B0BA6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44" b="16332"/>
          <a:stretch/>
        </p:blipFill>
        <p:spPr>
          <a:xfrm>
            <a:off x="-2" y="2818262"/>
            <a:ext cx="12192002" cy="4039737"/>
          </a:xfrm>
          <a:prstGeom prst="rect">
            <a:avLst/>
          </a:prstGeom>
        </p:spPr>
      </p:pic>
      <p:grpSp>
        <p:nvGrpSpPr>
          <p:cNvPr id="26" name="Group 28">
            <a:extLst>
              <a:ext uri="{FF2B5EF4-FFF2-40B4-BE49-F238E27FC236}">
                <a16:creationId xmlns:a16="http://schemas.microsoft.com/office/drawing/2014/main" id="{F2221BB3-7B5D-C899-7745-66D7AC323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025" y="6737718"/>
            <a:ext cx="12207200" cy="123363"/>
            <a:chOff x="-5025" y="6737718"/>
            <a:chExt cx="12207200" cy="123363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FD2D571-38D7-DB0F-166C-14FEDA7005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30">
              <a:extLst>
                <a:ext uri="{FF2B5EF4-FFF2-40B4-BE49-F238E27FC236}">
                  <a16:creationId xmlns:a16="http://schemas.microsoft.com/office/drawing/2014/main" id="{B88AEF72-50CD-C201-F6BF-C595BBBED8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4" name="Espaço Reservado para Conteúdo 2">
            <a:extLst>
              <a:ext uri="{FF2B5EF4-FFF2-40B4-BE49-F238E27FC236}">
                <a16:creationId xmlns:a16="http://schemas.microsoft.com/office/drawing/2014/main" id="{E85102E4-7264-76C0-7A24-213B177543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3033897"/>
              </p:ext>
            </p:extLst>
          </p:nvPr>
        </p:nvGraphicFramePr>
        <p:xfrm>
          <a:off x="4995858" y="533699"/>
          <a:ext cx="6012254" cy="17664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tângulo 5">
            <a:extLst>
              <a:ext uri="{FF2B5EF4-FFF2-40B4-BE49-F238E27FC236}">
                <a16:creationId xmlns:a16="http://schemas.microsoft.com/office/drawing/2014/main" id="{24EDFD96-DF42-D873-1422-3B5B7F6838D3}"/>
              </a:ext>
            </a:extLst>
          </p:cNvPr>
          <p:cNvSpPr/>
          <p:nvPr/>
        </p:nvSpPr>
        <p:spPr>
          <a:xfrm>
            <a:off x="-206729" y="-7168754"/>
            <a:ext cx="3034145" cy="712126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239F73C9-941D-A45B-A1C3-E08F2D2AA769}"/>
              </a:ext>
            </a:extLst>
          </p:cNvPr>
          <p:cNvSpPr/>
          <p:nvPr/>
        </p:nvSpPr>
        <p:spPr>
          <a:xfrm>
            <a:off x="5798211" y="-7168762"/>
            <a:ext cx="3034145" cy="712126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D4371B20-857A-8B59-8B83-592C791DB2E7}"/>
              </a:ext>
            </a:extLst>
          </p:cNvPr>
          <p:cNvSpPr/>
          <p:nvPr/>
        </p:nvSpPr>
        <p:spPr>
          <a:xfrm>
            <a:off x="2816048" y="-7168756"/>
            <a:ext cx="3034145" cy="712126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0F19FEC4-782C-E3E0-C0BC-9D82E8A1D344}"/>
              </a:ext>
            </a:extLst>
          </p:cNvPr>
          <p:cNvSpPr/>
          <p:nvPr/>
        </p:nvSpPr>
        <p:spPr>
          <a:xfrm>
            <a:off x="11739801" y="-7168786"/>
            <a:ext cx="3034145" cy="7121261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576FC9F4-E2A1-4E71-EB31-EBA02868B39D}"/>
              </a:ext>
            </a:extLst>
          </p:cNvPr>
          <p:cNvSpPr/>
          <p:nvPr/>
        </p:nvSpPr>
        <p:spPr>
          <a:xfrm>
            <a:off x="8769006" y="-7168770"/>
            <a:ext cx="3034145" cy="712126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71204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2943B7007BDB449C9C41985271B256" ma:contentTypeVersion="13" ma:contentTypeDescription="Create a new document." ma:contentTypeScope="" ma:versionID="1b829dfd50ce8c88e95ef27906d80a27">
  <xsd:schema xmlns:xsd="http://www.w3.org/2001/XMLSchema" xmlns:xs="http://www.w3.org/2001/XMLSchema" xmlns:p="http://schemas.microsoft.com/office/2006/metadata/properties" xmlns:ns3="9c2dc924-9abc-4d61-a71a-39df4a35b91b" xmlns:ns4="6f6fe46d-17f3-423c-96ac-7ad428cb4d90" targetNamespace="http://schemas.microsoft.com/office/2006/metadata/properties" ma:root="true" ma:fieldsID="83e4144bf7c60ee43a28eec9bbb5af8a" ns3:_="" ns4:_="">
    <xsd:import namespace="9c2dc924-9abc-4d61-a71a-39df4a35b91b"/>
    <xsd:import namespace="6f6fe46d-17f3-423c-96ac-7ad428cb4d9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  <xsd:element ref="ns3:MediaServiceDateTaken" minOccurs="0"/>
                <xsd:element ref="ns3:MediaLengthInSeconds" minOccurs="0"/>
                <xsd:element ref="ns3:_activity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2dc924-9abc-4d61-a71a-39df4a35b91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6fe46d-17f3-423c-96ac-7ad428cb4d90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9c2dc924-9abc-4d61-a71a-39df4a35b91b" xsi:nil="true"/>
  </documentManagement>
</p:properties>
</file>

<file path=customXml/itemProps1.xml><?xml version="1.0" encoding="utf-8"?>
<ds:datastoreItem xmlns:ds="http://schemas.openxmlformats.org/officeDocument/2006/customXml" ds:itemID="{3E706DAE-2E84-4915-AF13-7A36BDD18D0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8EFE0A4-614E-48F8-AC31-642D9429C0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2dc924-9abc-4d61-a71a-39df4a35b91b"/>
    <ds:schemaRef ds:uri="6f6fe46d-17f3-423c-96ac-7ad428cb4d9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B12A794-F072-4139-9860-6E9D1795B101}">
  <ds:schemaRefs>
    <ds:schemaRef ds:uri="http://www.w3.org/XML/1998/namespace"/>
    <ds:schemaRef ds:uri="http://schemas.microsoft.com/office/2006/documentManagement/types"/>
    <ds:schemaRef ds:uri="http://schemas.microsoft.com/office/2006/metadata/properties"/>
    <ds:schemaRef ds:uri="6f6fe46d-17f3-423c-96ac-7ad428cb4d90"/>
    <ds:schemaRef ds:uri="http://purl.org/dc/elements/1.1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9c2dc924-9abc-4d61-a71a-39df4a35b91b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8575</TotalTime>
  <Words>1521</Words>
  <Application>Microsoft Office PowerPoint</Application>
  <PresentationFormat>Widescreen</PresentationFormat>
  <Paragraphs>135</Paragraphs>
  <Slides>24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Tema do Office</vt:lpstr>
      <vt:lpstr>PowerPoint Presentation</vt:lpstr>
      <vt:lpstr>Sim, podemos ser ricos e pobres também!</vt:lpstr>
      <vt:lpstr>CEPAL divulga a imagem da pobreza energética na América Latina</vt:lpstr>
      <vt:lpstr>Potencial de geração sustentável atual</vt:lpstr>
      <vt:lpstr>Alta nas expectativas de SUSTENTABILIDADE MME – 03/01/2024 </vt:lpstr>
      <vt:lpstr>A matriz energética do Brasil em 2023</vt:lpstr>
      <vt:lpstr>A matriz energética do Brasil em 2013</vt:lpstr>
      <vt:lpstr>Nosso trilema da sustentabilidade energética  </vt:lpstr>
      <vt:lpstr>Com a equidade social comprometida no nosso trilema da energia, a equidade é o desafio. </vt:lpstr>
      <vt:lpstr>O disfarce da pobreza energética:  CadÚnico </vt:lpstr>
      <vt:lpstr>PowerPoint Presentation</vt:lpstr>
      <vt:lpstr>Os custos embutidos na TARIFA  </vt:lpstr>
      <vt:lpstr>PowerPoint Presentation</vt:lpstr>
      <vt:lpstr>A conta da energia não fecha para 29,35% dos brasileiros  </vt:lpstr>
      <vt:lpstr>PowerPoint Presentation</vt:lpstr>
      <vt:lpstr>Como os consumidores são distinguidos? </vt:lpstr>
      <vt:lpstr>         Mapa geral da matriz energética do Brasil mostra fomento a produção de energias limpas, MAS a distinção entre os grupos de consumidores cativos e de geração distribuída podem favorecer grandes empresarios (consumidores em larga escala) em detrimento de familias de classe medias e consumidores menores não subsidiados pelo programa de tarifação social. </vt:lpstr>
      <vt:lpstr>Quando a energia do consumidor cativo fica mais cara, porque há um maior número de consumidores migrando para o modelo de geração distribuida no mercado regulado ou não regulado, o custo da energia aumenta para as familias (consumidoras cativas), que não interessam as empresas que oferece a distribuição paralela às concessionárias.</vt:lpstr>
      <vt:lpstr>Energia a custos baixos para quem quer ou para quem pode?</vt:lpstr>
      <vt:lpstr>Dados do BID</vt:lpstr>
      <vt:lpstr>Referencial legislativo</vt:lpstr>
      <vt:lpstr>Mitigar a pobreza energética para quê? </vt:lpstr>
      <vt:lpstr>Referências  </vt:lpstr>
      <vt:lpstr>Obrigada. Até a volta!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Sustentabilidade e pobreza energética no Brasil</dc:title>
  <dc:creator>Theresa Nobrega</dc:creator>
  <cp:lastModifiedBy>Theresa Nobrega</cp:lastModifiedBy>
  <cp:revision>5</cp:revision>
  <dcterms:created xsi:type="dcterms:W3CDTF">2024-01-05T18:20:29Z</dcterms:created>
  <dcterms:modified xsi:type="dcterms:W3CDTF">2024-01-25T09:00:21Z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0x0101004F2943B7007BDB449C9C41985271B256</vt:lpwstr>
  </property>
  <property fmtid="{D5CDD505-2E9C-101B-9397-08002B2CF9AE}" pid="3" name="MSIP_Label_40881dc9-f7f2-41de-a334-ceff3dc15b31_Enabled">
    <vt:lpwstr>true</vt:lpwstr>
  </property>
  <property fmtid="{D5CDD505-2E9C-101B-9397-08002B2CF9AE}" pid="4" name="MSIP_Label_40881dc9-f7f2-41de-a334-ceff3dc15b31_SetDate">
    <vt:lpwstr>2024-01-11T12:13:23Z</vt:lpwstr>
  </property>
  <property fmtid="{D5CDD505-2E9C-101B-9397-08002B2CF9AE}" pid="5" name="MSIP_Label_40881dc9-f7f2-41de-a334-ceff3dc15b31_Method">
    <vt:lpwstr>Standard</vt:lpwstr>
  </property>
  <property fmtid="{D5CDD505-2E9C-101B-9397-08002B2CF9AE}" pid="6" name="MSIP_Label_40881dc9-f7f2-41de-a334-ceff3dc15b31_Name">
    <vt:lpwstr>40881dc9-f7f2-41de-a334-ceff3dc15b31</vt:lpwstr>
  </property>
  <property fmtid="{D5CDD505-2E9C-101B-9397-08002B2CF9AE}" pid="7" name="MSIP_Label_40881dc9-f7f2-41de-a334-ceff3dc15b31_SiteId">
    <vt:lpwstr>ea0c2907-38d2-4181-8750-b0b190b60443</vt:lpwstr>
  </property>
  <property fmtid="{D5CDD505-2E9C-101B-9397-08002B2CF9AE}" pid="8" name="MSIP_Label_40881dc9-f7f2-41de-a334-ceff3dc15b31_ActionId">
    <vt:lpwstr>3163553c-f1c6-4bd1-81c0-fd2f11dc11de</vt:lpwstr>
  </property>
  <property fmtid="{D5CDD505-2E9C-101B-9397-08002B2CF9AE}" pid="9" name="MSIP_Label_40881dc9-f7f2-41de-a334-ceff3dc15b31_ContentBits">
    <vt:lpwstr>1</vt:lpwstr>
  </property>
  <property fmtid="{D5CDD505-2E9C-101B-9397-08002B2CF9AE}" pid="10" name="ClassificationContentMarkingHeaderLocations">
    <vt:lpwstr>Tema do Office:8</vt:lpwstr>
  </property>
  <property fmtid="{D5CDD505-2E9C-101B-9397-08002B2CF9AE}" pid="11" name="ClassificationContentMarkingHeaderText">
    <vt:lpwstr>#interna</vt:lpwstr>
  </property>
</Properties>
</file>